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handoutMasterIdLst>
    <p:handoutMasterId r:id="rId44"/>
  </p:handoutMasterIdLst>
  <p:sldIdLst>
    <p:sldId id="502" r:id="rId2"/>
    <p:sldId id="503" r:id="rId3"/>
    <p:sldId id="617" r:id="rId4"/>
    <p:sldId id="504" r:id="rId5"/>
    <p:sldId id="607" r:id="rId6"/>
    <p:sldId id="536" r:id="rId7"/>
    <p:sldId id="537" r:id="rId8"/>
    <p:sldId id="570" r:id="rId9"/>
    <p:sldId id="572" r:id="rId10"/>
    <p:sldId id="571" r:id="rId11"/>
    <p:sldId id="608" r:id="rId12"/>
    <p:sldId id="573" r:id="rId13"/>
    <p:sldId id="574" r:id="rId14"/>
    <p:sldId id="575" r:id="rId15"/>
    <p:sldId id="609" r:id="rId16"/>
    <p:sldId id="598" r:id="rId17"/>
    <p:sldId id="576" r:id="rId18"/>
    <p:sldId id="577" r:id="rId19"/>
    <p:sldId id="578" r:id="rId20"/>
    <p:sldId id="610" r:id="rId21"/>
    <p:sldId id="579" r:id="rId22"/>
    <p:sldId id="580" r:id="rId23"/>
    <p:sldId id="612" r:id="rId24"/>
    <p:sldId id="581" r:id="rId25"/>
    <p:sldId id="611" r:id="rId26"/>
    <p:sldId id="582" r:id="rId27"/>
    <p:sldId id="599" r:id="rId28"/>
    <p:sldId id="601" r:id="rId29"/>
    <p:sldId id="584" r:id="rId30"/>
    <p:sldId id="585" r:id="rId31"/>
    <p:sldId id="548" r:id="rId32"/>
    <p:sldId id="613" r:id="rId33"/>
    <p:sldId id="602" r:id="rId34"/>
    <p:sldId id="603" r:id="rId35"/>
    <p:sldId id="604" r:id="rId36"/>
    <p:sldId id="605" r:id="rId37"/>
    <p:sldId id="606" r:id="rId38"/>
    <p:sldId id="614" r:id="rId39"/>
    <p:sldId id="615" r:id="rId40"/>
    <p:sldId id="616" r:id="rId41"/>
    <p:sldId id="257" r:id="rId4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062" autoAdjust="0"/>
  </p:normalViewPr>
  <p:slideViewPr>
    <p:cSldViewPr snapToGrid="0" snapToObjects="1">
      <p:cViewPr varScale="1">
        <p:scale>
          <a:sx n="109" d="100"/>
          <a:sy n="109" d="100"/>
        </p:scale>
        <p:origin x="1674" y="114"/>
      </p:cViewPr>
      <p:guideLst>
        <p:guide orient="horz" pos="216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D93C8FB-D087-ED4A-8110-EB5CB38D13FC}" type="datetimeFigureOut">
              <a:rPr lang="en-US" smtClean="0"/>
              <a:t>2/4/2018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A1C39A-9116-4A4C-9751-6D4736D535EB}" type="slidenum">
              <a:rPr lang="en-US" smtClean="0"/>
              <a:t>‹#›</a:t>
            </a:fld>
            <a:endParaRPr lang="en-US"/>
          </a:p>
        </p:txBody>
      </p:sp>
    </p:spTree>
    <p:extLst>
      <p:ext uri="{BB962C8B-B14F-4D97-AF65-F5344CB8AC3E}">
        <p14:creationId xmlns:p14="http://schemas.microsoft.com/office/powerpoint/2010/main" val="387912255"/>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EB46EAA-3B6D-6F4E-B65D-42C599A8905C}" type="datetimeFigureOut">
              <a:rPr lang="en-US" smtClean="0"/>
              <a:t>2/4/2018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8EA4E0-E502-194F-83B3-EC605CCEB36B}" type="slidenum">
              <a:rPr lang="en-US" smtClean="0"/>
              <a:t>‹#›</a:t>
            </a:fld>
            <a:endParaRPr lang="en-US"/>
          </a:p>
        </p:txBody>
      </p:sp>
    </p:spTree>
    <p:extLst>
      <p:ext uri="{BB962C8B-B14F-4D97-AF65-F5344CB8AC3E}">
        <p14:creationId xmlns:p14="http://schemas.microsoft.com/office/powerpoint/2010/main" val="84741980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ection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392CD6C-6F82-5D4B-8A84-CF166E349019}" type="datetimeFigureOut">
              <a:rPr lang="en-US" smtClean="0"/>
              <a:t>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B7F57F-4D20-4849-877F-87182ADBF888}" type="slidenum">
              <a:rPr lang="en-US" smtClean="0"/>
              <a:t>‹#›</a:t>
            </a:fld>
            <a:endParaRPr lang="en-US"/>
          </a:p>
        </p:txBody>
      </p:sp>
    </p:spTree>
    <p:extLst>
      <p:ext uri="{BB962C8B-B14F-4D97-AF65-F5344CB8AC3E}">
        <p14:creationId xmlns:p14="http://schemas.microsoft.com/office/powerpoint/2010/main" val="42904152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Ligh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337024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92CD6C-6F82-5D4B-8A84-CF166E349019}" type="datetimeFigureOut">
              <a:rPr lang="en-US" smtClean="0"/>
              <a:t>2/4/2018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B7F57F-4D20-4849-877F-87182ADBF888}" type="slidenum">
              <a:rPr lang="en-US" smtClean="0"/>
              <a:t>‹#›</a:t>
            </a:fld>
            <a:endParaRPr lang="en-US"/>
          </a:p>
        </p:txBody>
      </p:sp>
    </p:spTree>
    <p:extLst>
      <p:ext uri="{BB962C8B-B14F-4D97-AF65-F5344CB8AC3E}">
        <p14:creationId xmlns:p14="http://schemas.microsoft.com/office/powerpoint/2010/main" val="37717538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392CD6C-6F82-5D4B-8A84-CF166E349019}" type="datetimeFigureOut">
              <a:rPr lang="en-US" smtClean="0"/>
              <a:t>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B7F57F-4D20-4849-877F-87182ADBF888}" type="slidenum">
              <a:rPr lang="en-US" smtClean="0"/>
              <a:t>‹#›</a:t>
            </a:fld>
            <a:endParaRPr lang="en-US"/>
          </a:p>
        </p:txBody>
      </p:sp>
    </p:spTree>
    <p:extLst>
      <p:ext uri="{BB962C8B-B14F-4D97-AF65-F5344CB8AC3E}">
        <p14:creationId xmlns:p14="http://schemas.microsoft.com/office/powerpoint/2010/main" val="22183635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392CD6C-6F82-5D4B-8A84-CF166E349019}" type="datetimeFigureOut">
              <a:rPr lang="en-US" smtClean="0"/>
              <a:t>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B7F57F-4D20-4849-877F-87182ADBF888}" type="slidenum">
              <a:rPr lang="en-US" smtClean="0"/>
              <a:t>‹#›</a:t>
            </a:fld>
            <a:endParaRPr lang="en-US"/>
          </a:p>
        </p:txBody>
      </p:sp>
    </p:spTree>
    <p:extLst>
      <p:ext uri="{BB962C8B-B14F-4D97-AF65-F5344CB8AC3E}">
        <p14:creationId xmlns:p14="http://schemas.microsoft.com/office/powerpoint/2010/main" val="26317372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92CD6C-6F82-5D4B-8A84-CF166E349019}" type="datetimeFigureOut">
              <a:rPr lang="en-US" smtClean="0"/>
              <a:t>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B7F57F-4D20-4849-877F-87182ADBF888}" type="slidenum">
              <a:rPr lang="en-US" smtClean="0"/>
              <a:t>‹#›</a:t>
            </a:fld>
            <a:endParaRPr lang="en-US"/>
          </a:p>
        </p:txBody>
      </p:sp>
    </p:spTree>
    <p:extLst>
      <p:ext uri="{BB962C8B-B14F-4D97-AF65-F5344CB8AC3E}">
        <p14:creationId xmlns:p14="http://schemas.microsoft.com/office/powerpoint/2010/main" val="33491727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92CD6C-6F82-5D4B-8A84-CF166E349019}" type="datetimeFigureOut">
              <a:rPr lang="en-US" smtClean="0"/>
              <a:t>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B7F57F-4D20-4849-877F-87182ADBF888}" type="slidenum">
              <a:rPr lang="en-US" smtClean="0"/>
              <a:t>‹#›</a:t>
            </a:fld>
            <a:endParaRPr lang="en-US"/>
          </a:p>
        </p:txBody>
      </p:sp>
    </p:spTree>
    <p:extLst>
      <p:ext uri="{BB962C8B-B14F-4D97-AF65-F5344CB8AC3E}">
        <p14:creationId xmlns:p14="http://schemas.microsoft.com/office/powerpoint/2010/main" val="3466799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457200" y="1600200"/>
            <a:ext cx="8229600" cy="5111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22246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Dar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457200" y="1600200"/>
            <a:ext cx="8229600" cy="5086583"/>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402842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Group Wor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457200" y="1600200"/>
            <a:ext cx="8229600" cy="50865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7096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oup Work Dar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457200" y="1600200"/>
            <a:ext cx="8229600" cy="5086583"/>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9075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r">
              <a:defRPr sz="4000" b="1" i="0" cap="all">
                <a:solidFill>
                  <a:schemeClr val="bg1">
                    <a:lumMod val="85000"/>
                  </a:schemeClr>
                </a:solidFill>
                <a:latin typeface="Calibri"/>
                <a:cs typeface="Calibri"/>
              </a:defRPr>
            </a:lvl1pPr>
          </a:lstStyle>
          <a:p>
            <a:r>
              <a:rPr lang="en-US"/>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lgn="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392CD6C-6F82-5D4B-8A84-CF166E349019}" type="datetimeFigureOut">
              <a:rPr lang="en-US" smtClean="0"/>
              <a:t>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B7F57F-4D20-4849-877F-87182ADBF888}" type="slidenum">
              <a:rPr lang="en-US" smtClean="0"/>
              <a:t>‹#›</a:t>
            </a:fld>
            <a:endParaRPr lang="en-US"/>
          </a:p>
        </p:txBody>
      </p:sp>
    </p:spTree>
    <p:extLst>
      <p:ext uri="{BB962C8B-B14F-4D97-AF65-F5344CB8AC3E}">
        <p14:creationId xmlns:p14="http://schemas.microsoft.com/office/powerpoint/2010/main" val="2082526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392CD6C-6F82-5D4B-8A84-CF166E349019}" type="datetimeFigureOut">
              <a:rPr lang="en-US" smtClean="0"/>
              <a:t>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B7F57F-4D20-4849-877F-87182ADBF888}" type="slidenum">
              <a:rPr lang="en-US" smtClean="0"/>
              <a:t>‹#›</a:t>
            </a:fld>
            <a:endParaRPr lang="en-US"/>
          </a:p>
        </p:txBody>
      </p:sp>
    </p:spTree>
    <p:extLst>
      <p:ext uri="{BB962C8B-B14F-4D97-AF65-F5344CB8AC3E}">
        <p14:creationId xmlns:p14="http://schemas.microsoft.com/office/powerpoint/2010/main" val="3436645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392CD6C-6F82-5D4B-8A84-CF166E349019}" type="datetimeFigureOut">
              <a:rPr lang="en-US" smtClean="0"/>
              <a:t>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B7F57F-4D20-4849-877F-87182ADBF888}" type="slidenum">
              <a:rPr lang="en-US" smtClean="0"/>
              <a:t>‹#›</a:t>
            </a:fld>
            <a:endParaRPr lang="en-US"/>
          </a:p>
        </p:txBody>
      </p:sp>
    </p:spTree>
    <p:extLst>
      <p:ext uri="{BB962C8B-B14F-4D97-AF65-F5344CB8AC3E}">
        <p14:creationId xmlns:p14="http://schemas.microsoft.com/office/powerpoint/2010/main" val="24232134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Dar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n-US"/>
              <a:t>Click to edit Master title style</a:t>
            </a:r>
            <a:endParaRPr lang="en-US" dirty="0"/>
          </a:p>
        </p:txBody>
      </p:sp>
    </p:spTree>
    <p:extLst>
      <p:ext uri="{BB962C8B-B14F-4D97-AF65-F5344CB8AC3E}">
        <p14:creationId xmlns:p14="http://schemas.microsoft.com/office/powerpoint/2010/main" val="1864278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92CD6C-6F82-5D4B-8A84-CF166E349019}" type="datetimeFigureOut">
              <a:rPr lang="en-US" smtClean="0"/>
              <a:t>2/4/2018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B7F57F-4D20-4849-877F-87182ADBF888}" type="slidenum">
              <a:rPr lang="en-US" smtClean="0"/>
              <a:t>‹#›</a:t>
            </a:fld>
            <a:endParaRPr lang="en-US"/>
          </a:p>
        </p:txBody>
      </p:sp>
    </p:spTree>
    <p:extLst>
      <p:ext uri="{BB962C8B-B14F-4D97-AF65-F5344CB8AC3E}">
        <p14:creationId xmlns:p14="http://schemas.microsoft.com/office/powerpoint/2010/main" val="38474716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1" r:id="rId3"/>
    <p:sldLayoutId id="2147483660" r:id="rId4"/>
    <p:sldLayoutId id="2147483662" r:id="rId5"/>
    <p:sldLayoutId id="2147483651" r:id="rId6"/>
    <p:sldLayoutId id="2147483652" r:id="rId7"/>
    <p:sldLayoutId id="2147483653" r:id="rId8"/>
    <p:sldLayoutId id="2147483654" r:id="rId9"/>
    <p:sldLayoutId id="2147483663" r:id="rId10"/>
    <p:sldLayoutId id="2147483655" r:id="rId11"/>
    <p:sldLayoutId id="2147483656" r:id="rId12"/>
    <p:sldLayoutId id="2147483657" r:id="rId13"/>
    <p:sldLayoutId id="2147483658" r:id="rId14"/>
    <p:sldLayoutId id="2147483659" r:id="rId15"/>
  </p:sldLayoutIdLst>
  <p:txStyles>
    <p:titleStyle>
      <a:lvl1pPr algn="ctr" defTabSz="457200" rtl="0" eaLnBrk="1" latinLnBrk="0" hangingPunct="1">
        <a:spcBef>
          <a:spcPct val="0"/>
        </a:spcBef>
        <a:buNone/>
        <a:defRPr sz="4400" kern="1200">
          <a:solidFill>
            <a:schemeClr val="tx1"/>
          </a:solidFill>
          <a:latin typeface="Cambria"/>
          <a:ea typeface="+mj-ea"/>
          <a:cs typeface="Cambria"/>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Cambria"/>
          <a:ea typeface="+mn-ea"/>
          <a:cs typeface="Cambria"/>
        </a:defRPr>
      </a:lvl1pPr>
      <a:lvl2pPr marL="742950" indent="-285750" algn="l" defTabSz="457200" rtl="0" eaLnBrk="1" latinLnBrk="0" hangingPunct="1">
        <a:spcBef>
          <a:spcPct val="20000"/>
        </a:spcBef>
        <a:buFont typeface="Arial"/>
        <a:buChar char="–"/>
        <a:defRPr sz="2800" kern="1200">
          <a:solidFill>
            <a:schemeClr val="tx1"/>
          </a:solidFill>
          <a:latin typeface="Cambria"/>
          <a:ea typeface="+mn-ea"/>
          <a:cs typeface="Cambria"/>
        </a:defRPr>
      </a:lvl2pPr>
      <a:lvl3pPr marL="1143000" indent="-228600" algn="l" defTabSz="457200" rtl="0" eaLnBrk="1" latinLnBrk="0" hangingPunct="1">
        <a:spcBef>
          <a:spcPct val="20000"/>
        </a:spcBef>
        <a:buFont typeface="Arial"/>
        <a:buChar char="•"/>
        <a:defRPr sz="2400" kern="1200">
          <a:solidFill>
            <a:schemeClr val="tx1"/>
          </a:solidFill>
          <a:latin typeface="Cambria"/>
          <a:ea typeface="+mn-ea"/>
          <a:cs typeface="Cambria"/>
        </a:defRPr>
      </a:lvl3pPr>
      <a:lvl4pPr marL="1600200" indent="-228600" algn="l" defTabSz="457200" rtl="0" eaLnBrk="1" latinLnBrk="0" hangingPunct="1">
        <a:spcBef>
          <a:spcPct val="20000"/>
        </a:spcBef>
        <a:buFont typeface="Arial"/>
        <a:buChar char="–"/>
        <a:defRPr sz="2000" kern="1200">
          <a:solidFill>
            <a:schemeClr val="tx1"/>
          </a:solidFill>
          <a:latin typeface="Cambria"/>
          <a:ea typeface="+mn-ea"/>
          <a:cs typeface="Cambria"/>
        </a:defRPr>
      </a:lvl4pPr>
      <a:lvl5pPr marL="2057400" indent="-228600" algn="l" defTabSz="457200" rtl="0" eaLnBrk="1" latinLnBrk="0" hangingPunct="1">
        <a:spcBef>
          <a:spcPct val="20000"/>
        </a:spcBef>
        <a:buFont typeface="Arial"/>
        <a:buChar char="»"/>
        <a:defRPr sz="2000" kern="1200">
          <a:solidFill>
            <a:schemeClr val="tx1"/>
          </a:solidFill>
          <a:latin typeface="Cambria"/>
          <a:ea typeface="+mn-ea"/>
          <a:cs typeface="Cambri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hyperlink" Target="http://download.eclipse.org/releases/oxyge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gluonhq.com/products/scene-builder/#download"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I400 – Application Development in Java</a:t>
            </a:r>
          </a:p>
        </p:txBody>
      </p:sp>
      <p:sp>
        <p:nvSpPr>
          <p:cNvPr id="3" name="Subtitle 2"/>
          <p:cNvSpPr>
            <a:spLocks noGrp="1"/>
          </p:cNvSpPr>
          <p:nvPr>
            <p:ph type="subTitle" idx="1"/>
          </p:nvPr>
        </p:nvSpPr>
        <p:spPr/>
        <p:txBody>
          <a:bodyPr/>
          <a:lstStyle/>
          <a:p>
            <a:r>
              <a:rPr lang="en-US" dirty="0"/>
              <a:t>Lecture 10</a:t>
            </a:r>
          </a:p>
        </p:txBody>
      </p:sp>
    </p:spTree>
    <p:extLst>
      <p:ext uri="{BB962C8B-B14F-4D97-AF65-F5344CB8AC3E}">
        <p14:creationId xmlns:p14="http://schemas.microsoft.com/office/powerpoint/2010/main" val="686745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Path for Scene Builder</a:t>
            </a:r>
          </a:p>
        </p:txBody>
      </p:sp>
      <p:sp>
        <p:nvSpPr>
          <p:cNvPr id="4" name="Content Placeholder 3"/>
          <p:cNvSpPr>
            <a:spLocks noGrp="1"/>
          </p:cNvSpPr>
          <p:nvPr>
            <p:ph idx="1"/>
          </p:nvPr>
        </p:nvSpPr>
        <p:spPr/>
        <p:txBody>
          <a:bodyPr>
            <a:normAutofit/>
          </a:bodyPr>
          <a:lstStyle/>
          <a:p>
            <a:r>
              <a:rPr lang="en-US" sz="2800" dirty="0"/>
              <a:t>In Eclipse, select </a:t>
            </a:r>
            <a:r>
              <a:rPr lang="en-US" sz="2800" b="1" dirty="0"/>
              <a:t>Window-</a:t>
            </a:r>
            <a:r>
              <a:rPr lang="en-US" sz="2800" dirty="0"/>
              <a:t>&gt;</a:t>
            </a:r>
            <a:r>
              <a:rPr lang="en-US" sz="2800" b="1" dirty="0"/>
              <a:t>Preferences</a:t>
            </a:r>
          </a:p>
        </p:txBody>
      </p:sp>
      <p:pic>
        <p:nvPicPr>
          <p:cNvPr id="5" name="Picture 4"/>
          <p:cNvPicPr>
            <a:picLocks noChangeAspect="1"/>
          </p:cNvPicPr>
          <p:nvPr/>
        </p:nvPicPr>
        <p:blipFill>
          <a:blip r:embed="rId2"/>
          <a:stretch>
            <a:fillRect/>
          </a:stretch>
        </p:blipFill>
        <p:spPr>
          <a:xfrm>
            <a:off x="2773766" y="2824336"/>
            <a:ext cx="2981325" cy="19907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774626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Path for Scene Builder</a:t>
            </a:r>
          </a:p>
        </p:txBody>
      </p:sp>
      <p:sp>
        <p:nvSpPr>
          <p:cNvPr id="4" name="Content Placeholder 3"/>
          <p:cNvSpPr>
            <a:spLocks noGrp="1"/>
          </p:cNvSpPr>
          <p:nvPr>
            <p:ph idx="1"/>
          </p:nvPr>
        </p:nvSpPr>
        <p:spPr>
          <a:xfrm>
            <a:off x="157941" y="1600200"/>
            <a:ext cx="8836429" cy="5111487"/>
          </a:xfrm>
        </p:spPr>
        <p:txBody>
          <a:bodyPr>
            <a:normAutofit/>
          </a:bodyPr>
          <a:lstStyle/>
          <a:p>
            <a:r>
              <a:rPr lang="en-US" sz="2800" dirty="0"/>
              <a:t>Select </a:t>
            </a:r>
            <a:r>
              <a:rPr lang="en-US" sz="2800" b="1" dirty="0"/>
              <a:t>JavaFX</a:t>
            </a:r>
            <a:r>
              <a:rPr lang="en-US" sz="2800" dirty="0"/>
              <a:t>, then set the </a:t>
            </a:r>
            <a:r>
              <a:rPr lang="en-US" sz="2800" b="1" dirty="0" err="1"/>
              <a:t>SceneBuilder</a:t>
            </a:r>
            <a:r>
              <a:rPr lang="en-US" sz="2800" dirty="0"/>
              <a:t> path</a:t>
            </a:r>
          </a:p>
          <a:p>
            <a:pPr lvl="1"/>
            <a:r>
              <a:rPr lang="en-US" sz="2000" dirty="0"/>
              <a:t>C:\Users\</a:t>
            </a:r>
            <a:r>
              <a:rPr lang="en-US" sz="2000" dirty="0">
                <a:solidFill>
                  <a:srgbClr val="FF0000"/>
                </a:solidFill>
              </a:rPr>
              <a:t>&lt;YOUR USER&gt;</a:t>
            </a:r>
            <a:r>
              <a:rPr lang="en-US" sz="2000" dirty="0"/>
              <a:t>\</a:t>
            </a:r>
            <a:r>
              <a:rPr lang="en-US" sz="2000" dirty="0" err="1"/>
              <a:t>AppData</a:t>
            </a:r>
            <a:r>
              <a:rPr lang="en-US" sz="2000" dirty="0"/>
              <a:t>\Local\</a:t>
            </a:r>
            <a:r>
              <a:rPr lang="en-US" sz="2000" dirty="0" err="1"/>
              <a:t>SceneBuilder</a:t>
            </a:r>
            <a:r>
              <a:rPr lang="en-US" sz="2000" dirty="0"/>
              <a:t>\SceneBuilder.exe</a:t>
            </a:r>
          </a:p>
          <a:p>
            <a:pPr lvl="1"/>
            <a:r>
              <a:rPr lang="en-US" sz="2000" dirty="0"/>
              <a:t>User your username!</a:t>
            </a:r>
          </a:p>
        </p:txBody>
      </p:sp>
      <p:pic>
        <p:nvPicPr>
          <p:cNvPr id="3" name="Picture 2"/>
          <p:cNvPicPr>
            <a:picLocks noChangeAspect="1"/>
          </p:cNvPicPr>
          <p:nvPr/>
        </p:nvPicPr>
        <p:blipFill>
          <a:blip r:embed="rId2"/>
          <a:stretch>
            <a:fillRect/>
          </a:stretch>
        </p:blipFill>
        <p:spPr>
          <a:xfrm>
            <a:off x="1991762" y="2987439"/>
            <a:ext cx="4906978" cy="3447978"/>
          </a:xfrm>
          <a:prstGeom prst="rect">
            <a:avLst/>
          </a:prstGeom>
          <a:ln>
            <a:noFill/>
          </a:ln>
          <a:effectLst>
            <a:outerShdw blurRad="190500" algn="tl" rotWithShape="0">
              <a:srgbClr val="000000">
                <a:alpha val="70000"/>
              </a:srgbClr>
            </a:outerShdw>
          </a:effectLst>
        </p:spPr>
      </p:pic>
      <p:cxnSp>
        <p:nvCxnSpPr>
          <p:cNvPr id="7" name="Straight Arrow Connector 6"/>
          <p:cNvCxnSpPr/>
          <p:nvPr/>
        </p:nvCxnSpPr>
        <p:spPr>
          <a:xfrm>
            <a:off x="1064019" y="4350328"/>
            <a:ext cx="1047414" cy="0"/>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5062451" y="2427316"/>
            <a:ext cx="473825" cy="1014153"/>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H="1">
            <a:off x="6137563" y="5843847"/>
            <a:ext cx="1252452" cy="401782"/>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0549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 New Java FXML Project</a:t>
            </a:r>
          </a:p>
        </p:txBody>
      </p:sp>
      <p:pic>
        <p:nvPicPr>
          <p:cNvPr id="4" name="Picture 3"/>
          <p:cNvPicPr>
            <a:picLocks noChangeAspect="1"/>
          </p:cNvPicPr>
          <p:nvPr/>
        </p:nvPicPr>
        <p:blipFill>
          <a:blip r:embed="rId2"/>
          <a:stretch>
            <a:fillRect/>
          </a:stretch>
        </p:blipFill>
        <p:spPr>
          <a:xfrm>
            <a:off x="1843039" y="1893015"/>
            <a:ext cx="4358583" cy="4350716"/>
          </a:xfrm>
          <a:prstGeom prst="rect">
            <a:avLst/>
          </a:prstGeom>
        </p:spPr>
      </p:pic>
      <p:cxnSp>
        <p:nvCxnSpPr>
          <p:cNvPr id="6" name="Straight Arrow Connector 5"/>
          <p:cNvCxnSpPr/>
          <p:nvPr/>
        </p:nvCxnSpPr>
        <p:spPr>
          <a:xfrm flipH="1">
            <a:off x="6012872" y="5181600"/>
            <a:ext cx="1161012" cy="0"/>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531720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 New Java FXML Project</a:t>
            </a:r>
          </a:p>
        </p:txBody>
      </p:sp>
      <p:pic>
        <p:nvPicPr>
          <p:cNvPr id="4" name="Picture 3"/>
          <p:cNvPicPr>
            <a:picLocks noChangeAspect="1"/>
          </p:cNvPicPr>
          <p:nvPr/>
        </p:nvPicPr>
        <p:blipFill>
          <a:blip r:embed="rId2"/>
          <a:stretch>
            <a:fillRect/>
          </a:stretch>
        </p:blipFill>
        <p:spPr>
          <a:xfrm>
            <a:off x="1686090" y="1816048"/>
            <a:ext cx="5771819" cy="4413302"/>
          </a:xfrm>
          <a:prstGeom prst="rect">
            <a:avLst/>
          </a:prstGeom>
        </p:spPr>
      </p:pic>
      <p:cxnSp>
        <p:nvCxnSpPr>
          <p:cNvPr id="6" name="Straight Arrow Connector 5"/>
          <p:cNvCxnSpPr/>
          <p:nvPr/>
        </p:nvCxnSpPr>
        <p:spPr>
          <a:xfrm>
            <a:off x="3017520" y="4088737"/>
            <a:ext cx="956951" cy="401782"/>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a:off x="5714602" y="5512983"/>
            <a:ext cx="0" cy="401782"/>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871554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Name Your Project</a:t>
            </a:r>
          </a:p>
        </p:txBody>
      </p:sp>
      <p:pic>
        <p:nvPicPr>
          <p:cNvPr id="3" name="Picture 2"/>
          <p:cNvPicPr>
            <a:picLocks noChangeAspect="1"/>
          </p:cNvPicPr>
          <p:nvPr/>
        </p:nvPicPr>
        <p:blipFill>
          <a:blip r:embed="rId2"/>
          <a:stretch>
            <a:fillRect/>
          </a:stretch>
        </p:blipFill>
        <p:spPr>
          <a:xfrm>
            <a:off x="2935633" y="2064583"/>
            <a:ext cx="3272733" cy="4548973"/>
          </a:xfrm>
          <a:prstGeom prst="rect">
            <a:avLst/>
          </a:prstGeom>
        </p:spPr>
      </p:pic>
      <p:cxnSp>
        <p:nvCxnSpPr>
          <p:cNvPr id="6" name="Straight Arrow Connector 5"/>
          <p:cNvCxnSpPr/>
          <p:nvPr/>
        </p:nvCxnSpPr>
        <p:spPr>
          <a:xfrm>
            <a:off x="2060569" y="2894476"/>
            <a:ext cx="956951" cy="0"/>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a:off x="5389418" y="5885411"/>
            <a:ext cx="0" cy="478243"/>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85077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Main.java of FXML project</a:t>
            </a:r>
          </a:p>
        </p:txBody>
      </p:sp>
      <p:sp>
        <p:nvSpPr>
          <p:cNvPr id="3" name="Content Placeholder 2"/>
          <p:cNvSpPr>
            <a:spLocks noGrp="1"/>
          </p:cNvSpPr>
          <p:nvPr>
            <p:ph idx="1"/>
          </p:nvPr>
        </p:nvSpPr>
        <p:spPr>
          <a:xfrm>
            <a:off x="99589" y="1501340"/>
            <a:ext cx="3538854" cy="4955315"/>
          </a:xfrm>
        </p:spPr>
        <p:txBody>
          <a:bodyPr>
            <a:normAutofit/>
          </a:bodyPr>
          <a:lstStyle/>
          <a:p>
            <a:pPr marL="0" indent="0">
              <a:buNone/>
            </a:pPr>
            <a:r>
              <a:rPr lang="en-US" sz="2400" dirty="0" smtClean="0"/>
              <a:t>How to find Main.java:</a:t>
            </a:r>
          </a:p>
          <a:p>
            <a:pPr marL="0" indent="0">
              <a:buNone/>
            </a:pPr>
            <a:endParaRPr lang="en-US" sz="2400" dirty="0"/>
          </a:p>
          <a:p>
            <a:pPr marL="0" indent="0">
              <a:buNone/>
            </a:pPr>
            <a:endParaRPr lang="en-US" sz="2400" dirty="0" smtClean="0"/>
          </a:p>
          <a:p>
            <a:pPr marL="0" indent="0">
              <a:buNone/>
            </a:pPr>
            <a:endParaRPr lang="en-US" sz="1400" dirty="0"/>
          </a:p>
          <a:p>
            <a:pPr marL="0" indent="0">
              <a:buNone/>
            </a:pPr>
            <a:r>
              <a:rPr lang="en-US" sz="2400" dirty="0" smtClean="0"/>
              <a:t>Code </a:t>
            </a:r>
            <a:r>
              <a:rPr lang="en-US" sz="2400" dirty="0"/>
              <a:t>template:</a:t>
            </a:r>
          </a:p>
          <a:p>
            <a:endParaRPr lang="en-US" sz="2400" dirty="0"/>
          </a:p>
          <a:p>
            <a:r>
              <a:rPr lang="en-US" sz="2400" dirty="0"/>
              <a:t>Extends </a:t>
            </a:r>
            <a:r>
              <a:rPr lang="en-US" sz="2400" b="1" dirty="0">
                <a:solidFill>
                  <a:srgbClr val="FF0000"/>
                </a:solidFill>
              </a:rPr>
              <a:t>Application</a:t>
            </a:r>
          </a:p>
          <a:p>
            <a:endParaRPr lang="en-US" sz="2400" dirty="0"/>
          </a:p>
          <a:p>
            <a:r>
              <a:rPr lang="en-US" sz="2400" dirty="0"/>
              <a:t>Must override </a:t>
            </a:r>
            <a:r>
              <a:rPr lang="en-US" sz="2400" b="1" dirty="0">
                <a:solidFill>
                  <a:srgbClr val="FF0000"/>
                </a:solidFill>
              </a:rPr>
              <a:t>start()</a:t>
            </a:r>
          </a:p>
          <a:p>
            <a:endParaRPr lang="en-US" sz="2400" dirty="0"/>
          </a:p>
        </p:txBody>
      </p:sp>
      <p:pic>
        <p:nvPicPr>
          <p:cNvPr id="5" name="Picture 4"/>
          <p:cNvPicPr>
            <a:picLocks noChangeAspect="1"/>
          </p:cNvPicPr>
          <p:nvPr/>
        </p:nvPicPr>
        <p:blipFill>
          <a:blip r:embed="rId2"/>
          <a:stretch>
            <a:fillRect/>
          </a:stretch>
        </p:blipFill>
        <p:spPr>
          <a:xfrm>
            <a:off x="3576896" y="3429262"/>
            <a:ext cx="5392199" cy="2883529"/>
          </a:xfrm>
          <a:prstGeom prst="rect">
            <a:avLst/>
          </a:prstGeom>
        </p:spPr>
      </p:pic>
      <p:cxnSp>
        <p:nvCxnSpPr>
          <p:cNvPr id="9" name="Straight Arrow Connector 8"/>
          <p:cNvCxnSpPr/>
          <p:nvPr/>
        </p:nvCxnSpPr>
        <p:spPr>
          <a:xfrm>
            <a:off x="3255232" y="4210867"/>
            <a:ext cx="448887" cy="0"/>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V="1">
            <a:off x="3255232" y="4441976"/>
            <a:ext cx="798022" cy="544746"/>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pic>
        <p:nvPicPr>
          <p:cNvPr id="4" name="Picture 3"/>
          <p:cNvPicPr>
            <a:picLocks noChangeAspect="1"/>
          </p:cNvPicPr>
          <p:nvPr/>
        </p:nvPicPr>
        <p:blipFill>
          <a:blip r:embed="rId3"/>
          <a:stretch>
            <a:fillRect/>
          </a:stretch>
        </p:blipFill>
        <p:spPr>
          <a:xfrm>
            <a:off x="3467100" y="1604248"/>
            <a:ext cx="2209800" cy="1400175"/>
          </a:xfrm>
          <a:prstGeom prst="rect">
            <a:avLst/>
          </a:prstGeom>
        </p:spPr>
      </p:pic>
    </p:spTree>
    <p:extLst>
      <p:ext uri="{BB962C8B-B14F-4D97-AF65-F5344CB8AC3E}">
        <p14:creationId xmlns:p14="http://schemas.microsoft.com/office/powerpoint/2010/main" val="2654022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Main.java of FXML project</a:t>
            </a:r>
          </a:p>
        </p:txBody>
      </p:sp>
      <p:sp>
        <p:nvSpPr>
          <p:cNvPr id="3" name="Content Placeholder 2"/>
          <p:cNvSpPr>
            <a:spLocks noGrp="1"/>
          </p:cNvSpPr>
          <p:nvPr>
            <p:ph idx="1"/>
          </p:nvPr>
        </p:nvSpPr>
        <p:spPr>
          <a:xfrm>
            <a:off x="99589" y="1501340"/>
            <a:ext cx="3538854" cy="4955315"/>
          </a:xfrm>
        </p:spPr>
        <p:txBody>
          <a:bodyPr>
            <a:normAutofit/>
          </a:bodyPr>
          <a:lstStyle/>
          <a:p>
            <a:pPr marL="0" indent="0">
              <a:buNone/>
            </a:pPr>
            <a:r>
              <a:rPr lang="en-US" sz="2400" dirty="0"/>
              <a:t>Code template:</a:t>
            </a:r>
          </a:p>
          <a:p>
            <a:endParaRPr lang="en-US" sz="2400" dirty="0"/>
          </a:p>
          <a:p>
            <a:r>
              <a:rPr lang="en-US" sz="2400" dirty="0"/>
              <a:t>Initializes some objects (we will learn more later) and calls </a:t>
            </a:r>
            <a:r>
              <a:rPr lang="en-US" sz="2400" b="1" dirty="0">
                <a:solidFill>
                  <a:srgbClr val="FF0000"/>
                </a:solidFill>
              </a:rPr>
              <a:t>.show() </a:t>
            </a:r>
            <a:r>
              <a:rPr lang="en-US" sz="2400" dirty="0"/>
              <a:t>to display them</a:t>
            </a:r>
          </a:p>
          <a:p>
            <a:endParaRPr lang="en-US" sz="2400" dirty="0"/>
          </a:p>
          <a:p>
            <a:r>
              <a:rPr lang="en-US" sz="2400" dirty="0"/>
              <a:t>Main calls </a:t>
            </a:r>
            <a:r>
              <a:rPr lang="en-US" sz="2400" b="1" dirty="0">
                <a:solidFill>
                  <a:srgbClr val="FF0000"/>
                </a:solidFill>
              </a:rPr>
              <a:t>Launch()</a:t>
            </a:r>
          </a:p>
        </p:txBody>
      </p:sp>
      <p:pic>
        <p:nvPicPr>
          <p:cNvPr id="5" name="Picture 4"/>
          <p:cNvPicPr>
            <a:picLocks noChangeAspect="1"/>
          </p:cNvPicPr>
          <p:nvPr/>
        </p:nvPicPr>
        <p:blipFill>
          <a:blip r:embed="rId2"/>
          <a:stretch>
            <a:fillRect/>
          </a:stretch>
        </p:blipFill>
        <p:spPr>
          <a:xfrm>
            <a:off x="3638442" y="1871802"/>
            <a:ext cx="5392199" cy="2883529"/>
          </a:xfrm>
          <a:prstGeom prst="rect">
            <a:avLst/>
          </a:prstGeom>
        </p:spPr>
      </p:pic>
      <p:cxnSp>
        <p:nvCxnSpPr>
          <p:cNvPr id="9" name="Straight Arrow Connector 8"/>
          <p:cNvCxnSpPr/>
          <p:nvPr/>
        </p:nvCxnSpPr>
        <p:spPr>
          <a:xfrm flipV="1">
            <a:off x="3042459" y="3433156"/>
            <a:ext cx="1421476" cy="268479"/>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V="1">
            <a:off x="3258589" y="4281055"/>
            <a:ext cx="897775" cy="692218"/>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37266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Create a New FXML Document</a:t>
            </a:r>
          </a:p>
        </p:txBody>
      </p:sp>
      <p:sp>
        <p:nvSpPr>
          <p:cNvPr id="4" name="Content Placeholder 3"/>
          <p:cNvSpPr>
            <a:spLocks noGrp="1"/>
          </p:cNvSpPr>
          <p:nvPr>
            <p:ph idx="1"/>
          </p:nvPr>
        </p:nvSpPr>
        <p:spPr>
          <a:xfrm>
            <a:off x="135802" y="1600200"/>
            <a:ext cx="3829616" cy="5111487"/>
          </a:xfrm>
        </p:spPr>
        <p:txBody>
          <a:bodyPr>
            <a:normAutofit/>
          </a:bodyPr>
          <a:lstStyle/>
          <a:p>
            <a:r>
              <a:rPr lang="en-US" sz="2400" dirty="0"/>
              <a:t>For each window in your app, you need an </a:t>
            </a:r>
            <a:r>
              <a:rPr lang="en-US" sz="2400" b="1" dirty="0"/>
              <a:t>FXML</a:t>
            </a:r>
            <a:r>
              <a:rPr lang="en-US" sz="2400" dirty="0"/>
              <a:t> document</a:t>
            </a:r>
          </a:p>
          <a:p>
            <a:endParaRPr lang="en-US" sz="2400" dirty="0"/>
          </a:p>
          <a:p>
            <a:r>
              <a:rPr lang="en-US" sz="2400" dirty="0"/>
              <a:t>Right-click on your project in the package explorer</a:t>
            </a:r>
          </a:p>
          <a:p>
            <a:endParaRPr lang="en-US" sz="2400" dirty="0"/>
          </a:p>
          <a:p>
            <a:r>
              <a:rPr lang="en-US" sz="2400" dirty="0"/>
              <a:t>Add a </a:t>
            </a:r>
            <a:r>
              <a:rPr lang="en-US" sz="2400" b="1" dirty="0"/>
              <a:t>New</a:t>
            </a:r>
            <a:r>
              <a:rPr lang="en-US" sz="2400" dirty="0"/>
              <a:t> -&gt; </a:t>
            </a:r>
            <a:r>
              <a:rPr lang="en-US" sz="2400" b="1" dirty="0"/>
              <a:t>Other</a:t>
            </a:r>
          </a:p>
          <a:p>
            <a:r>
              <a:rPr lang="en-US" sz="2400" dirty="0"/>
              <a:t>Select </a:t>
            </a:r>
            <a:r>
              <a:rPr lang="en-US" sz="2400" b="1" dirty="0"/>
              <a:t>New FXML Document</a:t>
            </a:r>
          </a:p>
          <a:p>
            <a:endParaRPr lang="en-US" sz="2400" dirty="0"/>
          </a:p>
        </p:txBody>
      </p:sp>
      <p:pic>
        <p:nvPicPr>
          <p:cNvPr id="3" name="Picture 2"/>
          <p:cNvPicPr>
            <a:picLocks noChangeAspect="1"/>
          </p:cNvPicPr>
          <p:nvPr/>
        </p:nvPicPr>
        <p:blipFill>
          <a:blip r:embed="rId2"/>
          <a:stretch>
            <a:fillRect/>
          </a:stretch>
        </p:blipFill>
        <p:spPr>
          <a:xfrm>
            <a:off x="4106312" y="1814889"/>
            <a:ext cx="4914900" cy="4676775"/>
          </a:xfrm>
          <a:prstGeom prst="rect">
            <a:avLst/>
          </a:prstGeom>
        </p:spPr>
      </p:pic>
      <p:cxnSp>
        <p:nvCxnSpPr>
          <p:cNvPr id="7" name="Straight Arrow Connector 6"/>
          <p:cNvCxnSpPr/>
          <p:nvPr/>
        </p:nvCxnSpPr>
        <p:spPr>
          <a:xfrm flipV="1">
            <a:off x="3025833" y="5311833"/>
            <a:ext cx="1546167" cy="224443"/>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6877397" y="5752407"/>
            <a:ext cx="0" cy="518161"/>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810936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Give the FXML Document a Name</a:t>
            </a:r>
          </a:p>
        </p:txBody>
      </p:sp>
      <p:sp>
        <p:nvSpPr>
          <p:cNvPr id="4" name="Content Placeholder 3"/>
          <p:cNvSpPr>
            <a:spLocks noGrp="1"/>
          </p:cNvSpPr>
          <p:nvPr>
            <p:ph idx="1"/>
          </p:nvPr>
        </p:nvSpPr>
        <p:spPr>
          <a:xfrm>
            <a:off x="253497" y="1600200"/>
            <a:ext cx="3612333" cy="5111487"/>
          </a:xfrm>
        </p:spPr>
        <p:txBody>
          <a:bodyPr>
            <a:normAutofit/>
          </a:bodyPr>
          <a:lstStyle/>
          <a:p>
            <a:r>
              <a:rPr lang="en-US" sz="2400" dirty="0"/>
              <a:t>Each window will need a different name, so for your projects, be smart about it!</a:t>
            </a:r>
          </a:p>
        </p:txBody>
      </p:sp>
      <p:pic>
        <p:nvPicPr>
          <p:cNvPr id="3" name="Picture 2"/>
          <p:cNvPicPr>
            <a:picLocks noChangeAspect="1"/>
          </p:cNvPicPr>
          <p:nvPr/>
        </p:nvPicPr>
        <p:blipFill>
          <a:blip r:embed="rId2"/>
          <a:stretch>
            <a:fillRect/>
          </a:stretch>
        </p:blipFill>
        <p:spPr>
          <a:xfrm>
            <a:off x="3990032" y="1910186"/>
            <a:ext cx="4857750" cy="4667250"/>
          </a:xfrm>
          <a:prstGeom prst="rect">
            <a:avLst/>
          </a:prstGeom>
        </p:spPr>
      </p:pic>
      <p:cxnSp>
        <p:nvCxnSpPr>
          <p:cNvPr id="7" name="Straight Arrow Connector 6"/>
          <p:cNvCxnSpPr/>
          <p:nvPr/>
        </p:nvCxnSpPr>
        <p:spPr>
          <a:xfrm>
            <a:off x="2059663" y="2909455"/>
            <a:ext cx="3193981" cy="731520"/>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a:off x="7675419" y="5752407"/>
            <a:ext cx="0" cy="518161"/>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254847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Look at </a:t>
            </a:r>
            <a:r>
              <a:rPr lang="en-US" dirty="0" err="1"/>
              <a:t>Sample.fxml</a:t>
            </a:r>
            <a:endParaRPr lang="en-US" dirty="0"/>
          </a:p>
        </p:txBody>
      </p:sp>
      <p:sp>
        <p:nvSpPr>
          <p:cNvPr id="4" name="Content Placeholder 3"/>
          <p:cNvSpPr>
            <a:spLocks noGrp="1"/>
          </p:cNvSpPr>
          <p:nvPr>
            <p:ph idx="1"/>
          </p:nvPr>
        </p:nvSpPr>
        <p:spPr>
          <a:xfrm>
            <a:off x="108642" y="1600200"/>
            <a:ext cx="3395049" cy="5111487"/>
          </a:xfrm>
        </p:spPr>
        <p:txBody>
          <a:bodyPr>
            <a:normAutofit/>
          </a:bodyPr>
          <a:lstStyle/>
          <a:p>
            <a:r>
              <a:rPr lang="en-US" dirty="0"/>
              <a:t>Layout is stored in a </a:t>
            </a:r>
            <a:r>
              <a:rPr lang="en-US" b="1" dirty="0"/>
              <a:t>.</a:t>
            </a:r>
            <a:r>
              <a:rPr lang="en-US" b="1" dirty="0" err="1"/>
              <a:t>fxml</a:t>
            </a:r>
            <a:r>
              <a:rPr lang="en-US" b="1" dirty="0"/>
              <a:t> file</a:t>
            </a:r>
          </a:p>
          <a:p>
            <a:pPr lvl="1"/>
            <a:r>
              <a:rPr lang="en-US" sz="2400" b="1" dirty="0"/>
              <a:t>FXML</a:t>
            </a:r>
            <a:r>
              <a:rPr lang="en-US" sz="2400" dirty="0"/>
              <a:t> is an XML-based interface markup language created by Oracle for </a:t>
            </a:r>
            <a:r>
              <a:rPr lang="en-US" sz="2400" b="1" dirty="0"/>
              <a:t>JavaFX</a:t>
            </a:r>
          </a:p>
          <a:p>
            <a:pPr lvl="1"/>
            <a:endParaRPr lang="en-US" sz="2400" dirty="0"/>
          </a:p>
          <a:p>
            <a:pPr lvl="1"/>
            <a:r>
              <a:rPr lang="en-US" sz="2400" dirty="0"/>
              <a:t>It looks very similar to XML</a:t>
            </a:r>
            <a:endParaRPr lang="en-US" sz="3200" dirty="0"/>
          </a:p>
          <a:p>
            <a:endParaRPr lang="en-US" sz="2400" dirty="0"/>
          </a:p>
        </p:txBody>
      </p:sp>
      <p:pic>
        <p:nvPicPr>
          <p:cNvPr id="3" name="Picture 2"/>
          <p:cNvPicPr>
            <a:picLocks noChangeAspect="1"/>
          </p:cNvPicPr>
          <p:nvPr/>
        </p:nvPicPr>
        <p:blipFill rotWithShape="1">
          <a:blip r:embed="rId2"/>
          <a:srcRect l="31032"/>
          <a:stretch/>
        </p:blipFill>
        <p:spPr>
          <a:xfrm>
            <a:off x="3599804" y="1600200"/>
            <a:ext cx="5476294" cy="5257800"/>
          </a:xfrm>
          <a:prstGeom prst="rect">
            <a:avLst/>
          </a:prstGeom>
        </p:spPr>
      </p:pic>
    </p:spTree>
    <p:extLst>
      <p:ext uri="{BB962C8B-B14F-4D97-AF65-F5344CB8AC3E}">
        <p14:creationId xmlns:p14="http://schemas.microsoft.com/office/powerpoint/2010/main" val="1098255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Today</a:t>
            </a:r>
          </a:p>
        </p:txBody>
      </p:sp>
      <p:sp>
        <p:nvSpPr>
          <p:cNvPr id="5" name="TextBox 4"/>
          <p:cNvSpPr txBox="1"/>
          <p:nvPr/>
        </p:nvSpPr>
        <p:spPr>
          <a:xfrm>
            <a:off x="730801" y="1531259"/>
            <a:ext cx="7751285" cy="4672048"/>
          </a:xfrm>
          <a:prstGeom prst="rect">
            <a:avLst/>
          </a:prstGeom>
          <a:noFill/>
        </p:spPr>
        <p:txBody>
          <a:bodyPr wrap="square" rtlCol="0">
            <a:spAutoFit/>
          </a:bodyPr>
          <a:lstStyle/>
          <a:p>
            <a:pPr marL="285750" indent="-285750">
              <a:lnSpc>
                <a:spcPct val="120000"/>
              </a:lnSpc>
              <a:buFont typeface="Arial"/>
              <a:buChar char="•"/>
            </a:pPr>
            <a:r>
              <a:rPr lang="en-US" sz="3200" b="1" dirty="0">
                <a:latin typeface="Cambria"/>
                <a:cs typeface="Cambria"/>
              </a:rPr>
              <a:t>CH 16 – Graphical User Interfaces</a:t>
            </a:r>
          </a:p>
          <a:p>
            <a:pPr marL="742950" lvl="1" indent="-285750">
              <a:lnSpc>
                <a:spcPct val="120000"/>
              </a:lnSpc>
              <a:buFont typeface="Arial"/>
              <a:buChar char="•"/>
            </a:pPr>
            <a:r>
              <a:rPr lang="en-US" sz="2400" b="1" dirty="0">
                <a:latin typeface="Cambria"/>
                <a:cs typeface="Cambria"/>
              </a:rPr>
              <a:t>Installing JavaFX and </a:t>
            </a:r>
            <a:r>
              <a:rPr lang="en-US" sz="2400" b="1" dirty="0" err="1">
                <a:latin typeface="Cambria"/>
                <a:cs typeface="Cambria"/>
              </a:rPr>
              <a:t>SceneBuilder</a:t>
            </a:r>
            <a:endParaRPr lang="en-US" sz="2400" b="1" dirty="0">
              <a:latin typeface="Cambria"/>
              <a:cs typeface="Cambria"/>
            </a:endParaRPr>
          </a:p>
          <a:p>
            <a:pPr marL="742950" lvl="1" indent="-285750">
              <a:lnSpc>
                <a:spcPct val="120000"/>
              </a:lnSpc>
              <a:buFont typeface="Arial"/>
              <a:buChar char="•"/>
            </a:pPr>
            <a:endParaRPr lang="en-US" sz="2400" b="1" dirty="0">
              <a:latin typeface="Cambria"/>
              <a:cs typeface="Cambria"/>
            </a:endParaRPr>
          </a:p>
          <a:p>
            <a:pPr marL="742950" lvl="1" indent="-285750">
              <a:lnSpc>
                <a:spcPct val="120000"/>
              </a:lnSpc>
              <a:buFont typeface="Arial"/>
              <a:buChar char="•"/>
            </a:pPr>
            <a:r>
              <a:rPr lang="en-US" sz="2400" b="1" dirty="0">
                <a:latin typeface="Cambria"/>
                <a:cs typeface="Cambria"/>
              </a:rPr>
              <a:t>Creating JavaFX Programs and FXML Documents</a:t>
            </a:r>
          </a:p>
          <a:p>
            <a:pPr marL="742950" lvl="1" indent="-285750">
              <a:lnSpc>
                <a:spcPct val="120000"/>
              </a:lnSpc>
              <a:buFont typeface="Arial"/>
              <a:buChar char="•"/>
            </a:pPr>
            <a:endParaRPr lang="en-US" sz="2400" b="1" dirty="0">
              <a:latin typeface="Cambria"/>
              <a:cs typeface="Cambria"/>
            </a:endParaRPr>
          </a:p>
          <a:p>
            <a:pPr marL="742950" lvl="1" indent="-285750">
              <a:lnSpc>
                <a:spcPct val="120000"/>
              </a:lnSpc>
              <a:buFont typeface="Arial"/>
              <a:buChar char="•"/>
            </a:pPr>
            <a:r>
              <a:rPr lang="en-US" sz="2400" b="1" dirty="0" err="1">
                <a:latin typeface="Cambria"/>
                <a:cs typeface="Cambria"/>
              </a:rPr>
              <a:t>SceneBuilder</a:t>
            </a:r>
            <a:endParaRPr lang="en-US" sz="2400" b="1" dirty="0">
              <a:latin typeface="Cambria"/>
              <a:cs typeface="Cambria"/>
            </a:endParaRPr>
          </a:p>
          <a:p>
            <a:pPr marL="742950" lvl="1" indent="-285750">
              <a:lnSpc>
                <a:spcPct val="120000"/>
              </a:lnSpc>
              <a:buFont typeface="Arial"/>
              <a:buChar char="•"/>
            </a:pPr>
            <a:endParaRPr lang="en-US" sz="2400" b="1" dirty="0">
              <a:latin typeface="Cambria"/>
              <a:cs typeface="Cambria"/>
            </a:endParaRPr>
          </a:p>
          <a:p>
            <a:pPr marL="742950" lvl="1" indent="-285750">
              <a:lnSpc>
                <a:spcPct val="120000"/>
              </a:lnSpc>
              <a:buFont typeface="Arial"/>
              <a:buChar char="•"/>
            </a:pPr>
            <a:r>
              <a:rPr lang="en-US" sz="2400" b="1" dirty="0">
                <a:latin typeface="Cambria"/>
                <a:cs typeface="Cambria"/>
              </a:rPr>
              <a:t>GUI Components: Button, Label, </a:t>
            </a:r>
            <a:r>
              <a:rPr lang="en-US" sz="2400" b="1" dirty="0" err="1">
                <a:latin typeface="Cambria"/>
                <a:cs typeface="Cambria"/>
              </a:rPr>
              <a:t>etc</a:t>
            </a:r>
            <a:r>
              <a:rPr lang="en-US" sz="2400" b="1" dirty="0">
                <a:latin typeface="Cambria"/>
                <a:cs typeface="Cambria"/>
              </a:rPr>
              <a:t>…</a:t>
            </a:r>
          </a:p>
          <a:p>
            <a:pPr marL="742950" lvl="1" indent="-285750">
              <a:lnSpc>
                <a:spcPct val="120000"/>
              </a:lnSpc>
              <a:buFont typeface="Arial"/>
              <a:buChar char="•"/>
            </a:pPr>
            <a:endParaRPr lang="en-US" sz="2400" b="1" dirty="0">
              <a:latin typeface="Cambria"/>
              <a:cs typeface="Cambria"/>
            </a:endParaRPr>
          </a:p>
          <a:p>
            <a:pPr marL="742950" lvl="1" indent="-285750">
              <a:lnSpc>
                <a:spcPct val="120000"/>
              </a:lnSpc>
              <a:buFont typeface="Arial"/>
              <a:buChar char="•"/>
            </a:pPr>
            <a:r>
              <a:rPr lang="en-US" sz="2400" b="1" dirty="0">
                <a:latin typeface="Cambria"/>
                <a:cs typeface="Cambria"/>
              </a:rPr>
              <a:t>Layouts (actually </a:t>
            </a:r>
            <a:r>
              <a:rPr lang="en-US" sz="2400" b="1" dirty="0" err="1">
                <a:latin typeface="Cambria"/>
                <a:cs typeface="Cambria"/>
              </a:rPr>
              <a:t>Ch</a:t>
            </a:r>
            <a:r>
              <a:rPr lang="en-US" sz="2400" b="1" dirty="0">
                <a:latin typeface="Cambria"/>
                <a:cs typeface="Cambria"/>
              </a:rPr>
              <a:t> 14)</a:t>
            </a:r>
          </a:p>
        </p:txBody>
      </p:sp>
    </p:spTree>
    <p:extLst>
      <p:ext uri="{BB962C8B-B14F-4D97-AF65-F5344CB8AC3E}">
        <p14:creationId xmlns:p14="http://schemas.microsoft.com/office/powerpoint/2010/main" val="17231255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Look at </a:t>
            </a:r>
            <a:r>
              <a:rPr lang="en-US" dirty="0" err="1"/>
              <a:t>Sample.fxml</a:t>
            </a:r>
            <a:endParaRPr lang="en-US" dirty="0"/>
          </a:p>
        </p:txBody>
      </p:sp>
      <p:sp>
        <p:nvSpPr>
          <p:cNvPr id="4" name="Content Placeholder 3"/>
          <p:cNvSpPr>
            <a:spLocks noGrp="1"/>
          </p:cNvSpPr>
          <p:nvPr>
            <p:ph idx="1"/>
          </p:nvPr>
        </p:nvSpPr>
        <p:spPr>
          <a:xfrm>
            <a:off x="108642" y="1600200"/>
            <a:ext cx="3395049" cy="5111487"/>
          </a:xfrm>
        </p:spPr>
        <p:txBody>
          <a:bodyPr>
            <a:normAutofit/>
          </a:bodyPr>
          <a:lstStyle/>
          <a:p>
            <a:r>
              <a:rPr lang="en-US" sz="2400" dirty="0"/>
              <a:t>At some point, you may want to fine tune a layout directly in </a:t>
            </a:r>
            <a:r>
              <a:rPr lang="en-US" sz="2400" b="1" dirty="0"/>
              <a:t>FXML</a:t>
            </a:r>
            <a:r>
              <a:rPr lang="en-US" sz="2400" dirty="0"/>
              <a:t>, so you’ll want to become familiar with it</a:t>
            </a:r>
          </a:p>
          <a:p>
            <a:endParaRPr lang="en-US" sz="2400" dirty="0"/>
          </a:p>
          <a:p>
            <a:r>
              <a:rPr lang="en-US" sz="2400" dirty="0"/>
              <a:t>But for now, we’ll use </a:t>
            </a:r>
            <a:r>
              <a:rPr lang="en-US" sz="2400" b="1" dirty="0"/>
              <a:t>Scene Builder</a:t>
            </a:r>
            <a:r>
              <a:rPr lang="en-US" sz="2400" dirty="0"/>
              <a:t>…</a:t>
            </a:r>
          </a:p>
        </p:txBody>
      </p:sp>
      <p:pic>
        <p:nvPicPr>
          <p:cNvPr id="3" name="Picture 2"/>
          <p:cNvPicPr>
            <a:picLocks noChangeAspect="1"/>
          </p:cNvPicPr>
          <p:nvPr/>
        </p:nvPicPr>
        <p:blipFill rotWithShape="1">
          <a:blip r:embed="rId2"/>
          <a:srcRect l="31032"/>
          <a:stretch/>
        </p:blipFill>
        <p:spPr>
          <a:xfrm>
            <a:off x="3599804" y="1600200"/>
            <a:ext cx="5476294" cy="5257800"/>
          </a:xfrm>
          <a:prstGeom prst="rect">
            <a:avLst/>
          </a:prstGeom>
        </p:spPr>
      </p:pic>
    </p:spTree>
    <p:extLst>
      <p:ext uri="{BB962C8B-B14F-4D97-AF65-F5344CB8AC3E}">
        <p14:creationId xmlns:p14="http://schemas.microsoft.com/office/powerpoint/2010/main" val="23233976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Open </a:t>
            </a:r>
            <a:r>
              <a:rPr lang="en-US" dirty="0" err="1"/>
              <a:t>Sample.fxml</a:t>
            </a:r>
            <a:r>
              <a:rPr lang="en-US" dirty="0"/>
              <a:t> with </a:t>
            </a:r>
            <a:r>
              <a:rPr lang="en-US" dirty="0" err="1"/>
              <a:t>SceneBuilder</a:t>
            </a:r>
            <a:endParaRPr lang="en-US" dirty="0"/>
          </a:p>
        </p:txBody>
      </p:sp>
      <p:sp>
        <p:nvSpPr>
          <p:cNvPr id="4" name="Content Placeholder 3"/>
          <p:cNvSpPr>
            <a:spLocks noGrp="1"/>
          </p:cNvSpPr>
          <p:nvPr>
            <p:ph idx="1"/>
          </p:nvPr>
        </p:nvSpPr>
        <p:spPr>
          <a:xfrm>
            <a:off x="457200" y="1600200"/>
            <a:ext cx="3336202" cy="5111487"/>
          </a:xfrm>
        </p:spPr>
        <p:txBody>
          <a:bodyPr>
            <a:normAutofit/>
          </a:bodyPr>
          <a:lstStyle/>
          <a:p>
            <a:r>
              <a:rPr lang="en-US" sz="2400" dirty="0"/>
              <a:t>In the Package Explorer in Eclipse, Right-click on </a:t>
            </a:r>
            <a:r>
              <a:rPr lang="en-US" sz="2400" b="1" dirty="0" err="1">
                <a:solidFill>
                  <a:srgbClr val="002060"/>
                </a:solidFill>
              </a:rPr>
              <a:t>Sample.fxml</a:t>
            </a:r>
            <a:endParaRPr lang="en-US" sz="2400" b="1" dirty="0">
              <a:solidFill>
                <a:srgbClr val="002060"/>
              </a:solidFill>
            </a:endParaRPr>
          </a:p>
          <a:p>
            <a:endParaRPr lang="en-US" sz="2400" dirty="0"/>
          </a:p>
          <a:p>
            <a:r>
              <a:rPr lang="en-US" sz="2400" dirty="0"/>
              <a:t>Click </a:t>
            </a:r>
            <a:r>
              <a:rPr lang="en-US" sz="2400" b="1" dirty="0"/>
              <a:t>Open with </a:t>
            </a:r>
            <a:r>
              <a:rPr lang="en-US" sz="2400" b="1" dirty="0" err="1"/>
              <a:t>SceneBuilder</a:t>
            </a:r>
            <a:endParaRPr lang="en-US" sz="2400" b="1" dirty="0"/>
          </a:p>
        </p:txBody>
      </p:sp>
      <p:pic>
        <p:nvPicPr>
          <p:cNvPr id="3" name="Picture 2"/>
          <p:cNvPicPr>
            <a:picLocks noChangeAspect="1"/>
          </p:cNvPicPr>
          <p:nvPr/>
        </p:nvPicPr>
        <p:blipFill>
          <a:blip r:embed="rId2"/>
          <a:stretch>
            <a:fillRect/>
          </a:stretch>
        </p:blipFill>
        <p:spPr>
          <a:xfrm>
            <a:off x="3870923" y="1557337"/>
            <a:ext cx="4914900" cy="5572125"/>
          </a:xfrm>
          <a:prstGeom prst="rect">
            <a:avLst/>
          </a:prstGeom>
        </p:spPr>
      </p:pic>
    </p:spTree>
    <p:extLst>
      <p:ext uri="{BB962C8B-B14F-4D97-AF65-F5344CB8AC3E}">
        <p14:creationId xmlns:p14="http://schemas.microsoft.com/office/powerpoint/2010/main" val="2822121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Scene Builder</a:t>
            </a:r>
          </a:p>
        </p:txBody>
      </p:sp>
      <p:pic>
        <p:nvPicPr>
          <p:cNvPr id="3" name="Picture 2"/>
          <p:cNvPicPr>
            <a:picLocks noChangeAspect="1"/>
          </p:cNvPicPr>
          <p:nvPr/>
        </p:nvPicPr>
        <p:blipFill>
          <a:blip r:embed="rId2"/>
          <a:stretch>
            <a:fillRect/>
          </a:stretch>
        </p:blipFill>
        <p:spPr>
          <a:xfrm>
            <a:off x="1518451" y="1611516"/>
            <a:ext cx="6107098" cy="3938455"/>
          </a:xfrm>
          <a:prstGeom prst="rect">
            <a:avLst/>
          </a:prstGeom>
        </p:spPr>
      </p:pic>
      <p:sp>
        <p:nvSpPr>
          <p:cNvPr id="4" name="TextBox 3"/>
          <p:cNvSpPr txBox="1"/>
          <p:nvPr/>
        </p:nvSpPr>
        <p:spPr>
          <a:xfrm>
            <a:off x="0" y="2188181"/>
            <a:ext cx="1381597" cy="1477328"/>
          </a:xfrm>
          <a:prstGeom prst="rect">
            <a:avLst/>
          </a:prstGeom>
          <a:noFill/>
        </p:spPr>
        <p:txBody>
          <a:bodyPr wrap="none" rtlCol="0">
            <a:spAutoFit/>
          </a:bodyPr>
          <a:lstStyle/>
          <a:p>
            <a:pPr algn="ctr"/>
            <a:r>
              <a:rPr lang="en-US" b="1" u="sng" dirty="0">
                <a:solidFill>
                  <a:srgbClr val="FF0000"/>
                </a:solidFill>
                <a:latin typeface="Calibri"/>
                <a:cs typeface="Calibri"/>
              </a:rPr>
              <a:t>Library</a:t>
            </a:r>
          </a:p>
          <a:p>
            <a:pPr algn="ctr"/>
            <a:r>
              <a:rPr lang="en-US" dirty="0">
                <a:solidFill>
                  <a:srgbClr val="FF0000"/>
                </a:solidFill>
                <a:latin typeface="Calibri"/>
                <a:cs typeface="Calibri"/>
              </a:rPr>
              <a:t>Possible</a:t>
            </a:r>
          </a:p>
          <a:p>
            <a:pPr algn="ctr"/>
            <a:r>
              <a:rPr lang="en-US" dirty="0">
                <a:solidFill>
                  <a:srgbClr val="FF0000"/>
                </a:solidFill>
                <a:latin typeface="Calibri"/>
                <a:cs typeface="Calibri"/>
              </a:rPr>
              <a:t>GUI </a:t>
            </a:r>
          </a:p>
          <a:p>
            <a:pPr algn="ctr"/>
            <a:r>
              <a:rPr lang="en-US" dirty="0">
                <a:solidFill>
                  <a:srgbClr val="FF0000"/>
                </a:solidFill>
                <a:latin typeface="Calibri"/>
                <a:cs typeface="Calibri"/>
              </a:rPr>
              <a:t>Components</a:t>
            </a:r>
          </a:p>
          <a:p>
            <a:pPr algn="ctr"/>
            <a:r>
              <a:rPr lang="en-US" dirty="0">
                <a:solidFill>
                  <a:srgbClr val="FF0000"/>
                </a:solidFill>
                <a:latin typeface="Calibri"/>
                <a:cs typeface="Calibri"/>
              </a:rPr>
              <a:t>To Add</a:t>
            </a:r>
          </a:p>
        </p:txBody>
      </p:sp>
      <p:sp>
        <p:nvSpPr>
          <p:cNvPr id="8" name="Left Brace 7"/>
          <p:cNvSpPr/>
          <p:nvPr/>
        </p:nvSpPr>
        <p:spPr>
          <a:xfrm>
            <a:off x="1258432" y="2158959"/>
            <a:ext cx="191593" cy="1643496"/>
          </a:xfrm>
          <a:prstGeom prst="leftBrace">
            <a:avLst/>
          </a:pr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grpSp>
        <p:nvGrpSpPr>
          <p:cNvPr id="12" name="Group 11"/>
          <p:cNvGrpSpPr/>
          <p:nvPr/>
        </p:nvGrpSpPr>
        <p:grpSpPr>
          <a:xfrm>
            <a:off x="68428" y="3971043"/>
            <a:ext cx="1408965" cy="1451983"/>
            <a:chOff x="68428" y="3971043"/>
            <a:chExt cx="1408965" cy="1451983"/>
          </a:xfrm>
        </p:grpSpPr>
        <p:sp>
          <p:nvSpPr>
            <p:cNvPr id="5" name="TextBox 4"/>
            <p:cNvSpPr txBox="1"/>
            <p:nvPr/>
          </p:nvSpPr>
          <p:spPr>
            <a:xfrm>
              <a:off x="68428" y="4223704"/>
              <a:ext cx="1381597" cy="923330"/>
            </a:xfrm>
            <a:prstGeom prst="rect">
              <a:avLst/>
            </a:prstGeom>
            <a:noFill/>
          </p:spPr>
          <p:txBody>
            <a:bodyPr wrap="none" rtlCol="0">
              <a:spAutoFit/>
            </a:bodyPr>
            <a:lstStyle/>
            <a:p>
              <a:pPr algn="ctr"/>
              <a:r>
                <a:rPr lang="en-US" b="1" u="sng" dirty="0">
                  <a:solidFill>
                    <a:srgbClr val="FF0000"/>
                  </a:solidFill>
                  <a:latin typeface="Calibri"/>
                  <a:cs typeface="Calibri"/>
                </a:rPr>
                <a:t>Document</a:t>
              </a:r>
            </a:p>
            <a:p>
              <a:pPr algn="ctr"/>
              <a:r>
                <a:rPr lang="en-US" dirty="0">
                  <a:solidFill>
                    <a:srgbClr val="FF0000"/>
                  </a:solidFill>
                  <a:latin typeface="Calibri"/>
                  <a:cs typeface="Calibri"/>
                </a:rPr>
                <a:t>Current</a:t>
              </a:r>
            </a:p>
            <a:p>
              <a:pPr algn="ctr"/>
              <a:r>
                <a:rPr lang="en-US" dirty="0">
                  <a:solidFill>
                    <a:srgbClr val="FF0000"/>
                  </a:solidFill>
                  <a:latin typeface="Calibri"/>
                  <a:cs typeface="Calibri"/>
                </a:rPr>
                <a:t>Components</a:t>
              </a:r>
            </a:p>
          </p:txBody>
        </p:sp>
        <p:sp>
          <p:nvSpPr>
            <p:cNvPr id="9" name="Left Brace 8"/>
            <p:cNvSpPr/>
            <p:nvPr/>
          </p:nvSpPr>
          <p:spPr>
            <a:xfrm>
              <a:off x="1285800" y="3971043"/>
              <a:ext cx="191593" cy="1451983"/>
            </a:xfrm>
            <a:prstGeom prst="leftBrace">
              <a:avLst/>
            </a:pr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grpSp>
      <p:grpSp>
        <p:nvGrpSpPr>
          <p:cNvPr id="13" name="Group 12"/>
          <p:cNvGrpSpPr/>
          <p:nvPr/>
        </p:nvGrpSpPr>
        <p:grpSpPr>
          <a:xfrm>
            <a:off x="7693974" y="2216432"/>
            <a:ext cx="1340985" cy="3025523"/>
            <a:chOff x="7693974" y="2216432"/>
            <a:chExt cx="1340985" cy="3025523"/>
          </a:xfrm>
        </p:grpSpPr>
        <p:sp>
          <p:nvSpPr>
            <p:cNvPr id="7" name="TextBox 6"/>
            <p:cNvSpPr txBox="1"/>
            <p:nvPr/>
          </p:nvSpPr>
          <p:spPr>
            <a:xfrm>
              <a:off x="7885567" y="2648293"/>
              <a:ext cx="1149392" cy="1600438"/>
            </a:xfrm>
            <a:prstGeom prst="rect">
              <a:avLst/>
            </a:prstGeom>
            <a:noFill/>
          </p:spPr>
          <p:txBody>
            <a:bodyPr wrap="square" rtlCol="0">
              <a:spAutoFit/>
            </a:bodyPr>
            <a:lstStyle/>
            <a:p>
              <a:pPr algn="ctr"/>
              <a:r>
                <a:rPr lang="en-US" sz="1400" dirty="0">
                  <a:solidFill>
                    <a:srgbClr val="FF0000"/>
                  </a:solidFill>
                  <a:latin typeface="Calibri"/>
                  <a:cs typeface="Calibri"/>
                </a:rPr>
                <a:t>Properties</a:t>
              </a:r>
            </a:p>
            <a:p>
              <a:pPr algn="ctr"/>
              <a:r>
                <a:rPr lang="en-US" sz="1400" dirty="0">
                  <a:solidFill>
                    <a:srgbClr val="FF0000"/>
                  </a:solidFill>
                  <a:latin typeface="Calibri"/>
                  <a:cs typeface="Calibri"/>
                </a:rPr>
                <a:t>of Selected</a:t>
              </a:r>
            </a:p>
            <a:p>
              <a:pPr algn="ctr"/>
              <a:r>
                <a:rPr lang="en-US" sz="1400" dirty="0">
                  <a:solidFill>
                    <a:srgbClr val="FF0000"/>
                  </a:solidFill>
                  <a:latin typeface="Calibri"/>
                  <a:cs typeface="Calibri"/>
                </a:rPr>
                <a:t>Component</a:t>
              </a:r>
            </a:p>
            <a:p>
              <a:pPr algn="ctr"/>
              <a:endParaRPr lang="en-US" sz="1400" dirty="0">
                <a:solidFill>
                  <a:srgbClr val="FF0000"/>
                </a:solidFill>
                <a:latin typeface="Calibri"/>
                <a:cs typeface="Calibri"/>
              </a:endParaRPr>
            </a:p>
            <a:p>
              <a:pPr algn="ctr"/>
              <a:r>
                <a:rPr lang="en-US" sz="1400" dirty="0">
                  <a:solidFill>
                    <a:srgbClr val="FF0000"/>
                  </a:solidFill>
                  <a:latin typeface="Calibri"/>
                  <a:cs typeface="Calibri"/>
                </a:rPr>
                <a:t>(none selected</a:t>
              </a:r>
            </a:p>
            <a:p>
              <a:pPr algn="ctr"/>
              <a:r>
                <a:rPr lang="en-US" sz="1400" dirty="0">
                  <a:solidFill>
                    <a:srgbClr val="FF0000"/>
                  </a:solidFill>
                  <a:latin typeface="Calibri"/>
                  <a:cs typeface="Calibri"/>
                </a:rPr>
                <a:t>right now)</a:t>
              </a:r>
            </a:p>
          </p:txBody>
        </p:sp>
        <p:sp>
          <p:nvSpPr>
            <p:cNvPr id="10" name="Left Brace 9"/>
            <p:cNvSpPr/>
            <p:nvPr/>
          </p:nvSpPr>
          <p:spPr>
            <a:xfrm flipH="1">
              <a:off x="7693974" y="2216432"/>
              <a:ext cx="191593" cy="3025523"/>
            </a:xfrm>
            <a:prstGeom prst="leftBrace">
              <a:avLst/>
            </a:pr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grpSp>
      <p:grpSp>
        <p:nvGrpSpPr>
          <p:cNvPr id="14" name="Group 13"/>
          <p:cNvGrpSpPr/>
          <p:nvPr/>
        </p:nvGrpSpPr>
        <p:grpSpPr>
          <a:xfrm>
            <a:off x="3050180" y="5651873"/>
            <a:ext cx="3097126" cy="937064"/>
            <a:chOff x="3050180" y="5651873"/>
            <a:chExt cx="3097126" cy="937064"/>
          </a:xfrm>
        </p:grpSpPr>
        <p:sp>
          <p:nvSpPr>
            <p:cNvPr id="6" name="TextBox 5"/>
            <p:cNvSpPr txBox="1"/>
            <p:nvPr/>
          </p:nvSpPr>
          <p:spPr>
            <a:xfrm>
              <a:off x="3627528" y="5942606"/>
              <a:ext cx="1948739" cy="646331"/>
            </a:xfrm>
            <a:prstGeom prst="rect">
              <a:avLst/>
            </a:prstGeom>
            <a:noFill/>
          </p:spPr>
          <p:txBody>
            <a:bodyPr wrap="none" rtlCol="0">
              <a:spAutoFit/>
            </a:bodyPr>
            <a:lstStyle/>
            <a:p>
              <a:pPr algn="ctr"/>
              <a:r>
                <a:rPr lang="en-US" b="1" u="sng" dirty="0">
                  <a:solidFill>
                    <a:srgbClr val="FF0000"/>
                  </a:solidFill>
                  <a:latin typeface="Calibri"/>
                  <a:cs typeface="Calibri"/>
                </a:rPr>
                <a:t>Design Area</a:t>
              </a:r>
            </a:p>
            <a:p>
              <a:pPr algn="ctr"/>
              <a:r>
                <a:rPr lang="en-US" dirty="0">
                  <a:solidFill>
                    <a:srgbClr val="FF0000"/>
                  </a:solidFill>
                  <a:latin typeface="Calibri"/>
                  <a:cs typeface="Calibri"/>
                </a:rPr>
                <a:t>(Empty Right Now)</a:t>
              </a:r>
            </a:p>
          </p:txBody>
        </p:sp>
        <p:sp>
          <p:nvSpPr>
            <p:cNvPr id="11" name="Left Brace 10"/>
            <p:cNvSpPr/>
            <p:nvPr/>
          </p:nvSpPr>
          <p:spPr>
            <a:xfrm rot="16200000">
              <a:off x="4502947" y="4199106"/>
              <a:ext cx="191592" cy="3097126"/>
            </a:xfrm>
            <a:prstGeom prst="leftBrace">
              <a:avLst/>
            </a:pr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3350129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Size of Anchor Pane</a:t>
            </a:r>
          </a:p>
        </p:txBody>
      </p:sp>
      <p:sp>
        <p:nvSpPr>
          <p:cNvPr id="3" name="Content Placeholder 2"/>
          <p:cNvSpPr>
            <a:spLocks noGrp="1"/>
          </p:cNvSpPr>
          <p:nvPr>
            <p:ph idx="1"/>
          </p:nvPr>
        </p:nvSpPr>
        <p:spPr>
          <a:xfrm>
            <a:off x="72428" y="1600200"/>
            <a:ext cx="2346576" cy="5111487"/>
          </a:xfrm>
        </p:spPr>
        <p:txBody>
          <a:bodyPr>
            <a:normAutofit/>
          </a:bodyPr>
          <a:lstStyle/>
          <a:p>
            <a:r>
              <a:rPr lang="en-US" sz="2400" dirty="0"/>
              <a:t>Select the </a:t>
            </a:r>
            <a:r>
              <a:rPr lang="en-US" sz="2400" b="1" dirty="0" err="1"/>
              <a:t>AnchorPane</a:t>
            </a:r>
            <a:r>
              <a:rPr lang="en-US" sz="2400" dirty="0"/>
              <a:t> in the bottom left.</a:t>
            </a:r>
          </a:p>
          <a:p>
            <a:endParaRPr lang="en-US" sz="2400" dirty="0"/>
          </a:p>
          <a:p>
            <a:r>
              <a:rPr lang="en-US" sz="2400" dirty="0"/>
              <a:t>In the top right, select the </a:t>
            </a:r>
            <a:r>
              <a:rPr lang="en-US" sz="2400" b="1" dirty="0"/>
              <a:t>Layout</a:t>
            </a:r>
            <a:r>
              <a:rPr lang="en-US" sz="2400" dirty="0"/>
              <a:t> tab, then change the window to be 300 x 300.</a:t>
            </a:r>
            <a:endParaRPr lang="en-US" sz="2000" dirty="0"/>
          </a:p>
        </p:txBody>
      </p:sp>
      <p:pic>
        <p:nvPicPr>
          <p:cNvPr id="5" name="Picture 4"/>
          <p:cNvPicPr>
            <a:picLocks noChangeAspect="1"/>
          </p:cNvPicPr>
          <p:nvPr/>
        </p:nvPicPr>
        <p:blipFill>
          <a:blip r:embed="rId2"/>
          <a:stretch>
            <a:fillRect/>
          </a:stretch>
        </p:blipFill>
        <p:spPr>
          <a:xfrm>
            <a:off x="2419004" y="1953491"/>
            <a:ext cx="6571210" cy="4239491"/>
          </a:xfrm>
          <a:prstGeom prst="rect">
            <a:avLst/>
          </a:prstGeom>
        </p:spPr>
      </p:pic>
      <p:cxnSp>
        <p:nvCxnSpPr>
          <p:cNvPr id="11" name="Straight Arrow Connector 10"/>
          <p:cNvCxnSpPr/>
          <p:nvPr/>
        </p:nvCxnSpPr>
        <p:spPr>
          <a:xfrm>
            <a:off x="1870364" y="2751514"/>
            <a:ext cx="698269" cy="2352501"/>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V="1">
            <a:off x="1870364" y="3790604"/>
            <a:ext cx="5539047" cy="2169622"/>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337713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2"/>
          <a:stretch>
            <a:fillRect/>
          </a:stretch>
        </p:blipFill>
        <p:spPr>
          <a:xfrm>
            <a:off x="2710380" y="1745672"/>
            <a:ext cx="6230582" cy="4106391"/>
          </a:xfrm>
          <a:prstGeom prst="rect">
            <a:avLst/>
          </a:prstGeom>
        </p:spPr>
      </p:pic>
      <p:sp>
        <p:nvSpPr>
          <p:cNvPr id="2" name="Title 1"/>
          <p:cNvSpPr>
            <a:spLocks noGrp="1"/>
          </p:cNvSpPr>
          <p:nvPr>
            <p:ph type="title"/>
          </p:nvPr>
        </p:nvSpPr>
        <p:spPr/>
        <p:txBody>
          <a:bodyPr/>
          <a:lstStyle/>
          <a:p>
            <a:r>
              <a:rPr lang="en-US" dirty="0"/>
              <a:t>Add a Button</a:t>
            </a:r>
          </a:p>
        </p:txBody>
      </p:sp>
      <p:sp>
        <p:nvSpPr>
          <p:cNvPr id="3" name="Content Placeholder 2"/>
          <p:cNvSpPr>
            <a:spLocks noGrp="1"/>
          </p:cNvSpPr>
          <p:nvPr>
            <p:ph idx="1"/>
          </p:nvPr>
        </p:nvSpPr>
        <p:spPr>
          <a:xfrm>
            <a:off x="63374" y="1600200"/>
            <a:ext cx="2830255" cy="5111487"/>
          </a:xfrm>
        </p:spPr>
        <p:txBody>
          <a:bodyPr>
            <a:noAutofit/>
          </a:bodyPr>
          <a:lstStyle/>
          <a:p>
            <a:r>
              <a:rPr lang="en-US" sz="2400" dirty="0"/>
              <a:t>Drag a </a:t>
            </a:r>
            <a:r>
              <a:rPr lang="en-US" sz="2400" b="1" dirty="0"/>
              <a:t>Button</a:t>
            </a:r>
            <a:r>
              <a:rPr lang="en-US" sz="2400" dirty="0"/>
              <a:t> (from </a:t>
            </a:r>
            <a:r>
              <a:rPr lang="en-US" sz="2400" b="1" dirty="0"/>
              <a:t>Controls </a:t>
            </a:r>
            <a:r>
              <a:rPr lang="en-US" sz="2400" dirty="0"/>
              <a:t>Library) to the middle design area or into </a:t>
            </a:r>
            <a:r>
              <a:rPr lang="en-US" sz="2400" b="1" dirty="0" err="1"/>
              <a:t>AnchorPane</a:t>
            </a:r>
            <a:r>
              <a:rPr lang="en-US" sz="2400" dirty="0"/>
              <a:t> in </a:t>
            </a:r>
            <a:r>
              <a:rPr lang="en-US" sz="2400" b="1" dirty="0"/>
              <a:t>Document</a:t>
            </a:r>
            <a:r>
              <a:rPr lang="en-US" sz="2400" dirty="0"/>
              <a:t> area</a:t>
            </a:r>
          </a:p>
          <a:p>
            <a:endParaRPr lang="en-US" sz="2400" dirty="0"/>
          </a:p>
          <a:p>
            <a:endParaRPr lang="en-US" sz="2400" dirty="0"/>
          </a:p>
          <a:p>
            <a:endParaRPr lang="en-US" sz="2000" dirty="0"/>
          </a:p>
        </p:txBody>
      </p:sp>
      <p:cxnSp>
        <p:nvCxnSpPr>
          <p:cNvPr id="5" name="Straight Arrow Connector 4"/>
          <p:cNvCxnSpPr/>
          <p:nvPr/>
        </p:nvCxnSpPr>
        <p:spPr>
          <a:xfrm>
            <a:off x="2560320" y="2219498"/>
            <a:ext cx="1611761" cy="230679"/>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a:off x="2560320" y="2219498"/>
            <a:ext cx="246611" cy="354737"/>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1868456" y="4228791"/>
            <a:ext cx="841924" cy="916787"/>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188764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 Button</a:t>
            </a:r>
          </a:p>
        </p:txBody>
      </p:sp>
      <p:sp>
        <p:nvSpPr>
          <p:cNvPr id="3" name="Content Placeholder 2"/>
          <p:cNvSpPr>
            <a:spLocks noGrp="1"/>
          </p:cNvSpPr>
          <p:nvPr>
            <p:ph idx="1"/>
          </p:nvPr>
        </p:nvSpPr>
        <p:spPr>
          <a:xfrm>
            <a:off x="63374" y="1600200"/>
            <a:ext cx="2830255" cy="5111487"/>
          </a:xfrm>
        </p:spPr>
        <p:txBody>
          <a:bodyPr>
            <a:noAutofit/>
          </a:bodyPr>
          <a:lstStyle/>
          <a:p>
            <a:r>
              <a:rPr lang="en-US" sz="2400" dirty="0"/>
              <a:t>Make sure the button is highlighted/ selected</a:t>
            </a:r>
          </a:p>
          <a:p>
            <a:endParaRPr lang="en-US" sz="2400" dirty="0"/>
          </a:p>
          <a:p>
            <a:r>
              <a:rPr lang="en-US" sz="2400" dirty="0"/>
              <a:t>On the right, select the </a:t>
            </a:r>
            <a:r>
              <a:rPr lang="en-US" sz="2400" b="1" dirty="0"/>
              <a:t>Properties</a:t>
            </a:r>
            <a:r>
              <a:rPr lang="en-US" sz="2400" dirty="0"/>
              <a:t> tab.</a:t>
            </a:r>
          </a:p>
          <a:p>
            <a:endParaRPr lang="en-US" sz="2400" dirty="0"/>
          </a:p>
          <a:p>
            <a:r>
              <a:rPr lang="en-US" sz="2400" dirty="0"/>
              <a:t>Change </a:t>
            </a:r>
            <a:r>
              <a:rPr lang="en-US" sz="2400" b="1" dirty="0"/>
              <a:t>Text</a:t>
            </a:r>
            <a:r>
              <a:rPr lang="en-US" sz="2400" dirty="0"/>
              <a:t> to say </a:t>
            </a:r>
            <a:r>
              <a:rPr lang="en-US" sz="2400" dirty="0">
                <a:solidFill>
                  <a:srgbClr val="0070C0"/>
                </a:solidFill>
              </a:rPr>
              <a:t>“Hello!”</a:t>
            </a:r>
          </a:p>
        </p:txBody>
      </p:sp>
      <p:pic>
        <p:nvPicPr>
          <p:cNvPr id="5" name="Picture 4"/>
          <p:cNvPicPr>
            <a:picLocks noChangeAspect="1"/>
          </p:cNvPicPr>
          <p:nvPr/>
        </p:nvPicPr>
        <p:blipFill>
          <a:blip r:embed="rId2"/>
          <a:stretch>
            <a:fillRect/>
          </a:stretch>
        </p:blipFill>
        <p:spPr>
          <a:xfrm>
            <a:off x="2837739" y="1600200"/>
            <a:ext cx="6306261" cy="4156269"/>
          </a:xfrm>
          <a:prstGeom prst="rect">
            <a:avLst/>
          </a:prstGeom>
        </p:spPr>
      </p:pic>
      <p:cxnSp>
        <p:nvCxnSpPr>
          <p:cNvPr id="6" name="Straight Arrow Connector 5"/>
          <p:cNvCxnSpPr/>
          <p:nvPr/>
        </p:nvCxnSpPr>
        <p:spPr>
          <a:xfrm>
            <a:off x="1870364" y="2751514"/>
            <a:ext cx="3898669" cy="964275"/>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V="1">
            <a:off x="6774873" y="2161309"/>
            <a:ext cx="1562792" cy="249382"/>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6774873" y="2410691"/>
            <a:ext cx="665018" cy="152400"/>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268875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 to .</a:t>
            </a:r>
            <a:r>
              <a:rPr lang="en-US" dirty="0" err="1"/>
              <a:t>fxml</a:t>
            </a:r>
            <a:r>
              <a:rPr lang="en-US" dirty="0"/>
              <a:t> in Eclipse…</a:t>
            </a:r>
          </a:p>
        </p:txBody>
      </p:sp>
      <p:sp>
        <p:nvSpPr>
          <p:cNvPr id="4" name="Content Placeholder 3"/>
          <p:cNvSpPr>
            <a:spLocks noGrp="1"/>
          </p:cNvSpPr>
          <p:nvPr>
            <p:ph idx="1"/>
          </p:nvPr>
        </p:nvSpPr>
        <p:spPr>
          <a:xfrm>
            <a:off x="1638676" y="3277359"/>
            <a:ext cx="7048123" cy="3307584"/>
          </a:xfrm>
        </p:spPr>
        <p:txBody>
          <a:bodyPr/>
          <a:lstStyle/>
          <a:p>
            <a:r>
              <a:rPr lang="en-US" dirty="0"/>
              <a:t>When you </a:t>
            </a:r>
            <a:r>
              <a:rPr lang="en-US" b="1" dirty="0"/>
              <a:t>Save</a:t>
            </a:r>
            <a:r>
              <a:rPr lang="en-US" dirty="0"/>
              <a:t> in Scene Builder, i</a:t>
            </a:r>
            <a:r>
              <a:rPr lang="en-US" dirty="0">
                <a:sym typeface="Wingdings" panose="05000000000000000000" pitchFamily="2" charset="2"/>
              </a:rPr>
              <a:t>t changes the .</a:t>
            </a:r>
            <a:r>
              <a:rPr lang="en-US" dirty="0" err="1">
                <a:sym typeface="Wingdings" panose="05000000000000000000" pitchFamily="2" charset="2"/>
              </a:rPr>
              <a:t>fxml</a:t>
            </a:r>
            <a:r>
              <a:rPr lang="en-US" dirty="0">
                <a:sym typeface="Wingdings" panose="05000000000000000000" pitchFamily="2" charset="2"/>
              </a:rPr>
              <a:t> code in Eclipse!</a:t>
            </a:r>
            <a:endParaRPr lang="en-US" dirty="0"/>
          </a:p>
        </p:txBody>
      </p:sp>
      <p:pic>
        <p:nvPicPr>
          <p:cNvPr id="5" name="Picture 4"/>
          <p:cNvPicPr>
            <a:picLocks noChangeAspect="1"/>
          </p:cNvPicPr>
          <p:nvPr/>
        </p:nvPicPr>
        <p:blipFill rotWithShape="1">
          <a:blip r:embed="rId2"/>
          <a:srcRect l="32799" t="8779" b="57186"/>
          <a:stretch/>
        </p:blipFill>
        <p:spPr>
          <a:xfrm>
            <a:off x="325924" y="1417638"/>
            <a:ext cx="5210269" cy="1747320"/>
          </a:xfrm>
          <a:prstGeom prst="rect">
            <a:avLst/>
          </a:prstGeom>
          <a:ln>
            <a:noFill/>
          </a:ln>
          <a:effectLst>
            <a:outerShdw blurRad="190500" algn="tl" rotWithShape="0">
              <a:srgbClr val="000000">
                <a:alpha val="70000"/>
              </a:srgbClr>
            </a:outerShdw>
          </a:effectLst>
        </p:spPr>
      </p:pic>
      <p:pic>
        <p:nvPicPr>
          <p:cNvPr id="7" name="Picture 6"/>
          <p:cNvPicPr>
            <a:picLocks noChangeAspect="1"/>
          </p:cNvPicPr>
          <p:nvPr/>
        </p:nvPicPr>
        <p:blipFill>
          <a:blip r:embed="rId3"/>
          <a:stretch>
            <a:fillRect/>
          </a:stretch>
        </p:blipFill>
        <p:spPr>
          <a:xfrm>
            <a:off x="325924" y="4538992"/>
            <a:ext cx="6795216" cy="2045951"/>
          </a:xfrm>
          <a:prstGeom prst="rect">
            <a:avLst/>
          </a:prstGeom>
          <a:ln>
            <a:noFill/>
          </a:ln>
          <a:effectLst>
            <a:outerShdw blurRad="190500" algn="tl" rotWithShape="0">
              <a:srgbClr val="000000">
                <a:alpha val="70000"/>
              </a:srgbClr>
            </a:outerShdw>
          </a:effectLst>
        </p:spPr>
      </p:pic>
      <p:sp>
        <p:nvSpPr>
          <p:cNvPr id="6" name="Oval 5"/>
          <p:cNvSpPr/>
          <p:nvPr/>
        </p:nvSpPr>
        <p:spPr>
          <a:xfrm>
            <a:off x="943822" y="5934975"/>
            <a:ext cx="6177318" cy="424261"/>
          </a:xfrm>
          <a:prstGeom prst="ellipse">
            <a:avLst/>
          </a:prstGeom>
          <a:noFill/>
          <a:ln w="28575">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a:off x="943822" y="3393737"/>
            <a:ext cx="0" cy="873660"/>
          </a:xfrm>
          <a:prstGeom prst="straightConnector1">
            <a:avLst/>
          </a:prstGeom>
          <a:ln w="7620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902920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a:t>
            </a:r>
            <a:r>
              <a:rPr lang="en-US" dirty="0" err="1"/>
              <a:t>fxml</a:t>
            </a:r>
            <a:r>
              <a:rPr lang="en-US" dirty="0"/>
              <a:t> into Java</a:t>
            </a:r>
          </a:p>
        </p:txBody>
      </p:sp>
      <p:sp>
        <p:nvSpPr>
          <p:cNvPr id="3" name="Content Placeholder 2"/>
          <p:cNvSpPr>
            <a:spLocks noGrp="1"/>
          </p:cNvSpPr>
          <p:nvPr>
            <p:ph idx="1"/>
          </p:nvPr>
        </p:nvSpPr>
        <p:spPr>
          <a:xfrm>
            <a:off x="0" y="1600200"/>
            <a:ext cx="2919291" cy="5111487"/>
          </a:xfrm>
        </p:spPr>
        <p:txBody>
          <a:bodyPr>
            <a:normAutofit lnSpcReduction="10000"/>
          </a:bodyPr>
          <a:lstStyle/>
          <a:p>
            <a:pPr marL="457200" indent="-457200">
              <a:buFont typeface="+mj-lt"/>
              <a:buAutoNum type="arabicPeriod"/>
            </a:pPr>
            <a:r>
              <a:rPr lang="en-US" sz="2000" dirty="0"/>
              <a:t>Import </a:t>
            </a:r>
            <a:r>
              <a:rPr lang="en-US" sz="2000" b="1" dirty="0" err="1">
                <a:solidFill>
                  <a:srgbClr val="FF0000"/>
                </a:solidFill>
              </a:rPr>
              <a:t>FXMLLoader</a:t>
            </a:r>
            <a:r>
              <a:rPr lang="en-US" sz="2000" dirty="0">
                <a:solidFill>
                  <a:srgbClr val="FF0000"/>
                </a:solidFill>
              </a:rPr>
              <a:t> </a:t>
            </a:r>
            <a:r>
              <a:rPr lang="en-US" sz="2000" dirty="0"/>
              <a:t>and </a:t>
            </a:r>
            <a:r>
              <a:rPr lang="en-US" sz="2000" b="1" dirty="0" err="1">
                <a:solidFill>
                  <a:srgbClr val="FF0000"/>
                </a:solidFill>
              </a:rPr>
              <a:t>AnchorPane</a:t>
            </a:r>
            <a:endParaRPr lang="en-US" sz="2000" b="1" dirty="0">
              <a:solidFill>
                <a:srgbClr val="FF0000"/>
              </a:solidFill>
            </a:endParaRPr>
          </a:p>
          <a:p>
            <a:pPr marL="457200" indent="-457200">
              <a:buFont typeface="+mj-lt"/>
              <a:buAutoNum type="arabicPeriod"/>
            </a:pPr>
            <a:endParaRPr lang="en-US" sz="2000" dirty="0"/>
          </a:p>
          <a:p>
            <a:pPr marL="457200" indent="-457200">
              <a:buFont typeface="+mj-lt"/>
              <a:buAutoNum type="arabicPeriod"/>
            </a:pPr>
            <a:r>
              <a:rPr lang="en-US" sz="2000" dirty="0"/>
              <a:t>Set the title of the window</a:t>
            </a:r>
          </a:p>
          <a:p>
            <a:pPr marL="457200" indent="-457200">
              <a:buFont typeface="+mj-lt"/>
              <a:buAutoNum type="arabicPeriod"/>
            </a:pPr>
            <a:endParaRPr lang="en-US" sz="2000" dirty="0"/>
          </a:p>
          <a:p>
            <a:pPr marL="457200" indent="-457200">
              <a:buFont typeface="+mj-lt"/>
              <a:buAutoNum type="arabicPeriod"/>
            </a:pPr>
            <a:r>
              <a:rPr lang="en-US" sz="2000" dirty="0"/>
              <a:t>Create a loader and read FMXL file</a:t>
            </a:r>
          </a:p>
          <a:p>
            <a:pPr marL="457200" indent="-457200">
              <a:buFont typeface="+mj-lt"/>
              <a:buAutoNum type="arabicPeriod"/>
            </a:pPr>
            <a:endParaRPr lang="en-US" sz="2000" dirty="0"/>
          </a:p>
          <a:p>
            <a:pPr marL="457200" indent="-457200">
              <a:buFont typeface="+mj-lt"/>
              <a:buAutoNum type="arabicPeriod"/>
            </a:pPr>
            <a:r>
              <a:rPr lang="en-US" sz="2000" dirty="0"/>
              <a:t>Set the scene and show it</a:t>
            </a:r>
          </a:p>
          <a:p>
            <a:pPr marL="457200" indent="-457200">
              <a:buFont typeface="+mj-lt"/>
              <a:buAutoNum type="arabicPeriod"/>
            </a:pPr>
            <a:endParaRPr lang="en-US" sz="2000" dirty="0"/>
          </a:p>
          <a:p>
            <a:pPr marL="457200" indent="-457200">
              <a:buFont typeface="+mj-lt"/>
              <a:buAutoNum type="arabicPeriod"/>
            </a:pPr>
            <a:r>
              <a:rPr lang="en-US" sz="2000" dirty="0"/>
              <a:t>Original code that we comment out</a:t>
            </a:r>
            <a:br>
              <a:rPr lang="en-US" sz="2000" dirty="0"/>
            </a:br>
            <a:r>
              <a:rPr lang="en-US" sz="2000" dirty="0"/>
              <a:t>(you can remove it)</a:t>
            </a:r>
          </a:p>
        </p:txBody>
      </p:sp>
      <p:pic>
        <p:nvPicPr>
          <p:cNvPr id="4" name="Picture 3"/>
          <p:cNvPicPr>
            <a:picLocks noChangeAspect="1"/>
          </p:cNvPicPr>
          <p:nvPr/>
        </p:nvPicPr>
        <p:blipFill>
          <a:blip r:embed="rId2"/>
          <a:stretch>
            <a:fillRect/>
          </a:stretch>
        </p:blipFill>
        <p:spPr>
          <a:xfrm>
            <a:off x="2919291" y="1417638"/>
            <a:ext cx="6224709" cy="5440362"/>
          </a:xfrm>
          <a:prstGeom prst="rect">
            <a:avLst/>
          </a:prstGeom>
        </p:spPr>
      </p:pic>
      <p:sp>
        <p:nvSpPr>
          <p:cNvPr id="5" name="Left Brace 4"/>
          <p:cNvSpPr/>
          <p:nvPr/>
        </p:nvSpPr>
        <p:spPr>
          <a:xfrm>
            <a:off x="2725093" y="2145671"/>
            <a:ext cx="280657" cy="316872"/>
          </a:xfrm>
          <a:prstGeom prst="leftBrace">
            <a:avLst/>
          </a:prstGeom>
          <a:ln>
            <a:solidFill>
              <a:schemeClr val="accent3"/>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Left Brace 5"/>
          <p:cNvSpPr/>
          <p:nvPr/>
        </p:nvSpPr>
        <p:spPr>
          <a:xfrm>
            <a:off x="3601770" y="3185310"/>
            <a:ext cx="280657" cy="227846"/>
          </a:xfrm>
          <a:prstGeom prst="leftBrace">
            <a:avLst/>
          </a:prstGeom>
          <a:ln>
            <a:solidFill>
              <a:schemeClr val="accent3"/>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Left Brace 6"/>
          <p:cNvSpPr/>
          <p:nvPr/>
        </p:nvSpPr>
        <p:spPr>
          <a:xfrm>
            <a:off x="3601770" y="3662510"/>
            <a:ext cx="280657" cy="393441"/>
          </a:xfrm>
          <a:prstGeom prst="leftBrace">
            <a:avLst/>
          </a:prstGeom>
          <a:ln>
            <a:solidFill>
              <a:schemeClr val="accent3"/>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Left Brace 7"/>
          <p:cNvSpPr/>
          <p:nvPr/>
        </p:nvSpPr>
        <p:spPr>
          <a:xfrm>
            <a:off x="3601769" y="4264951"/>
            <a:ext cx="280657" cy="388529"/>
          </a:xfrm>
          <a:prstGeom prst="leftBrace">
            <a:avLst/>
          </a:prstGeom>
          <a:ln>
            <a:solidFill>
              <a:schemeClr val="accent3"/>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Left Brace 8"/>
          <p:cNvSpPr/>
          <p:nvPr/>
        </p:nvSpPr>
        <p:spPr>
          <a:xfrm>
            <a:off x="3601770" y="4841339"/>
            <a:ext cx="280657" cy="663936"/>
          </a:xfrm>
          <a:prstGeom prst="leftBrace">
            <a:avLst/>
          </a:prstGeom>
          <a:ln>
            <a:solidFill>
              <a:schemeClr val="accent3"/>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p:cNvSpPr txBox="1"/>
          <p:nvPr/>
        </p:nvSpPr>
        <p:spPr>
          <a:xfrm>
            <a:off x="2509992" y="2119441"/>
            <a:ext cx="301686" cy="369332"/>
          </a:xfrm>
          <a:prstGeom prst="rect">
            <a:avLst/>
          </a:prstGeom>
          <a:noFill/>
        </p:spPr>
        <p:txBody>
          <a:bodyPr wrap="none" rtlCol="0">
            <a:spAutoFit/>
          </a:bodyPr>
          <a:lstStyle/>
          <a:p>
            <a:r>
              <a:rPr lang="en-US" b="1" dirty="0">
                <a:solidFill>
                  <a:srgbClr val="C00000"/>
                </a:solidFill>
                <a:latin typeface="Calibri"/>
                <a:cs typeface="Calibri"/>
              </a:rPr>
              <a:t>1</a:t>
            </a:r>
          </a:p>
        </p:txBody>
      </p:sp>
      <p:sp>
        <p:nvSpPr>
          <p:cNvPr id="11" name="TextBox 10"/>
          <p:cNvSpPr txBox="1"/>
          <p:nvPr/>
        </p:nvSpPr>
        <p:spPr>
          <a:xfrm>
            <a:off x="3300084" y="3114567"/>
            <a:ext cx="301686" cy="369332"/>
          </a:xfrm>
          <a:prstGeom prst="rect">
            <a:avLst/>
          </a:prstGeom>
          <a:noFill/>
        </p:spPr>
        <p:txBody>
          <a:bodyPr wrap="none" rtlCol="0">
            <a:spAutoFit/>
          </a:bodyPr>
          <a:lstStyle/>
          <a:p>
            <a:r>
              <a:rPr lang="en-US" b="1" dirty="0">
                <a:solidFill>
                  <a:srgbClr val="C00000"/>
                </a:solidFill>
                <a:latin typeface="Calibri"/>
                <a:cs typeface="Calibri"/>
              </a:rPr>
              <a:t>2</a:t>
            </a:r>
          </a:p>
        </p:txBody>
      </p:sp>
      <p:sp>
        <p:nvSpPr>
          <p:cNvPr id="12" name="TextBox 11"/>
          <p:cNvSpPr txBox="1"/>
          <p:nvPr/>
        </p:nvSpPr>
        <p:spPr>
          <a:xfrm>
            <a:off x="3300084" y="3662975"/>
            <a:ext cx="301686" cy="369332"/>
          </a:xfrm>
          <a:prstGeom prst="rect">
            <a:avLst/>
          </a:prstGeom>
          <a:noFill/>
        </p:spPr>
        <p:txBody>
          <a:bodyPr wrap="none" rtlCol="0">
            <a:spAutoFit/>
          </a:bodyPr>
          <a:lstStyle/>
          <a:p>
            <a:r>
              <a:rPr lang="en-US" b="1" dirty="0">
                <a:solidFill>
                  <a:srgbClr val="C00000"/>
                </a:solidFill>
                <a:latin typeface="Calibri"/>
                <a:cs typeface="Calibri"/>
              </a:rPr>
              <a:t>3</a:t>
            </a:r>
          </a:p>
        </p:txBody>
      </p:sp>
      <p:sp>
        <p:nvSpPr>
          <p:cNvPr id="13" name="TextBox 12"/>
          <p:cNvSpPr txBox="1"/>
          <p:nvPr/>
        </p:nvSpPr>
        <p:spPr>
          <a:xfrm>
            <a:off x="3300084" y="4263979"/>
            <a:ext cx="301686" cy="369332"/>
          </a:xfrm>
          <a:prstGeom prst="rect">
            <a:avLst/>
          </a:prstGeom>
          <a:noFill/>
        </p:spPr>
        <p:txBody>
          <a:bodyPr wrap="none" rtlCol="0">
            <a:spAutoFit/>
          </a:bodyPr>
          <a:lstStyle/>
          <a:p>
            <a:r>
              <a:rPr lang="en-US" b="1" dirty="0">
                <a:solidFill>
                  <a:srgbClr val="C00000"/>
                </a:solidFill>
                <a:latin typeface="Calibri"/>
                <a:cs typeface="Calibri"/>
              </a:rPr>
              <a:t>4</a:t>
            </a:r>
          </a:p>
        </p:txBody>
      </p:sp>
      <p:sp>
        <p:nvSpPr>
          <p:cNvPr id="14" name="TextBox 13"/>
          <p:cNvSpPr txBox="1"/>
          <p:nvPr/>
        </p:nvSpPr>
        <p:spPr>
          <a:xfrm>
            <a:off x="3300084" y="4978072"/>
            <a:ext cx="301686" cy="369332"/>
          </a:xfrm>
          <a:prstGeom prst="rect">
            <a:avLst/>
          </a:prstGeom>
          <a:noFill/>
        </p:spPr>
        <p:txBody>
          <a:bodyPr wrap="none" rtlCol="0">
            <a:spAutoFit/>
          </a:bodyPr>
          <a:lstStyle/>
          <a:p>
            <a:r>
              <a:rPr lang="en-US" b="1" dirty="0">
                <a:solidFill>
                  <a:srgbClr val="C00000"/>
                </a:solidFill>
                <a:latin typeface="Calibri"/>
                <a:cs typeface="Calibri"/>
              </a:rPr>
              <a:t>5</a:t>
            </a:r>
          </a:p>
        </p:txBody>
      </p:sp>
    </p:spTree>
    <p:extLst>
      <p:ext uri="{BB962C8B-B14F-4D97-AF65-F5344CB8AC3E}">
        <p14:creationId xmlns:p14="http://schemas.microsoft.com/office/powerpoint/2010/main" val="271799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the Program</a:t>
            </a:r>
          </a:p>
        </p:txBody>
      </p:sp>
      <p:sp>
        <p:nvSpPr>
          <p:cNvPr id="5" name="Content Placeholder 4"/>
          <p:cNvSpPr>
            <a:spLocks noGrp="1"/>
          </p:cNvSpPr>
          <p:nvPr>
            <p:ph idx="1"/>
          </p:nvPr>
        </p:nvSpPr>
        <p:spPr>
          <a:xfrm>
            <a:off x="457200" y="1600200"/>
            <a:ext cx="4802863" cy="5111487"/>
          </a:xfrm>
        </p:spPr>
        <p:txBody>
          <a:bodyPr/>
          <a:lstStyle/>
          <a:p>
            <a:r>
              <a:rPr lang="en-US" dirty="0"/>
              <a:t>Make sure you saved in Scene Builder!</a:t>
            </a:r>
          </a:p>
          <a:p>
            <a:endParaRPr lang="en-US" dirty="0"/>
          </a:p>
          <a:p>
            <a:r>
              <a:rPr lang="en-US" dirty="0"/>
              <a:t>Otherwise you may not see the GUI.</a:t>
            </a:r>
          </a:p>
        </p:txBody>
      </p:sp>
      <p:pic>
        <p:nvPicPr>
          <p:cNvPr id="4" name="Picture 3"/>
          <p:cNvPicPr>
            <a:picLocks noChangeAspect="1"/>
          </p:cNvPicPr>
          <p:nvPr/>
        </p:nvPicPr>
        <p:blipFill rotWithShape="1">
          <a:blip r:embed="rId2"/>
          <a:srcRect l="922"/>
          <a:stretch/>
        </p:blipFill>
        <p:spPr>
          <a:xfrm>
            <a:off x="5522612" y="2394405"/>
            <a:ext cx="2887773" cy="3209925"/>
          </a:xfrm>
          <a:prstGeom prst="rect">
            <a:avLst/>
          </a:prstGeom>
        </p:spPr>
      </p:pic>
    </p:spTree>
    <p:extLst>
      <p:ext uri="{BB962C8B-B14F-4D97-AF65-F5344CB8AC3E}">
        <p14:creationId xmlns:p14="http://schemas.microsoft.com/office/powerpoint/2010/main" val="32531560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GUI Controls</a:t>
            </a:r>
          </a:p>
        </p:txBody>
      </p:sp>
      <p:sp>
        <p:nvSpPr>
          <p:cNvPr id="3" name="Content Placeholder 2"/>
          <p:cNvSpPr>
            <a:spLocks noGrp="1"/>
          </p:cNvSpPr>
          <p:nvPr>
            <p:ph idx="1"/>
          </p:nvPr>
        </p:nvSpPr>
        <p:spPr>
          <a:xfrm>
            <a:off x="457200" y="1600200"/>
            <a:ext cx="4295869" cy="5111487"/>
          </a:xfrm>
        </p:spPr>
        <p:txBody>
          <a:bodyPr>
            <a:normAutofit fontScale="77500" lnSpcReduction="20000"/>
          </a:bodyPr>
          <a:lstStyle/>
          <a:p>
            <a:pPr marL="0" indent="0" algn="ctr">
              <a:buNone/>
            </a:pPr>
            <a:r>
              <a:rPr lang="en-US" b="1" u="sng" dirty="0"/>
              <a:t>Popular Controls</a:t>
            </a:r>
          </a:p>
          <a:p>
            <a:r>
              <a:rPr lang="en-US" dirty="0"/>
              <a:t>Button</a:t>
            </a:r>
          </a:p>
          <a:p>
            <a:r>
              <a:rPr lang="en-US" dirty="0"/>
              <a:t>Label </a:t>
            </a:r>
            <a:r>
              <a:rPr lang="en-US" sz="2800" dirty="0">
                <a:solidFill>
                  <a:srgbClr val="0070C0"/>
                </a:solidFill>
              </a:rPr>
              <a:t>(plain text)</a:t>
            </a:r>
          </a:p>
          <a:p>
            <a:r>
              <a:rPr lang="en-US" dirty="0" err="1"/>
              <a:t>CheckBox</a:t>
            </a:r>
            <a:endParaRPr lang="en-US" dirty="0"/>
          </a:p>
          <a:p>
            <a:r>
              <a:rPr lang="en-US" dirty="0" err="1"/>
              <a:t>RadioButton</a:t>
            </a:r>
            <a:endParaRPr lang="en-US" dirty="0"/>
          </a:p>
          <a:p>
            <a:pPr lvl="1"/>
            <a:r>
              <a:rPr lang="en-US" dirty="0" err="1"/>
              <a:t>ToggleGroup</a:t>
            </a:r>
            <a:endParaRPr lang="en-US" dirty="0"/>
          </a:p>
          <a:p>
            <a:r>
              <a:rPr lang="en-US" dirty="0" err="1"/>
              <a:t>TextField</a:t>
            </a:r>
            <a:r>
              <a:rPr lang="en-US" dirty="0"/>
              <a:t> </a:t>
            </a:r>
            <a:r>
              <a:rPr lang="en-US" sz="2800" dirty="0">
                <a:solidFill>
                  <a:srgbClr val="0070C0"/>
                </a:solidFill>
              </a:rPr>
              <a:t>(1 line input)</a:t>
            </a:r>
          </a:p>
          <a:p>
            <a:pPr lvl="1"/>
            <a:r>
              <a:rPr lang="en-US" dirty="0"/>
              <a:t>Password Field</a:t>
            </a:r>
          </a:p>
          <a:p>
            <a:r>
              <a:rPr lang="en-US" dirty="0" err="1"/>
              <a:t>TextArea</a:t>
            </a:r>
            <a:r>
              <a:rPr lang="en-US" dirty="0"/>
              <a:t> </a:t>
            </a:r>
            <a:r>
              <a:rPr lang="en-US" sz="2800" dirty="0">
                <a:solidFill>
                  <a:srgbClr val="0070C0"/>
                </a:solidFill>
              </a:rPr>
              <a:t>(many line input)</a:t>
            </a:r>
            <a:endParaRPr lang="en-US" sz="2800" dirty="0"/>
          </a:p>
          <a:p>
            <a:r>
              <a:rPr lang="en-US" dirty="0" err="1"/>
              <a:t>ComboBox</a:t>
            </a:r>
            <a:endParaRPr lang="en-US" dirty="0"/>
          </a:p>
          <a:p>
            <a:r>
              <a:rPr lang="en-US" dirty="0" err="1"/>
              <a:t>ListView</a:t>
            </a:r>
            <a:endParaRPr lang="en-US" dirty="0"/>
          </a:p>
          <a:p>
            <a:r>
              <a:rPr lang="en-US" dirty="0" err="1"/>
              <a:t>ScrollBar</a:t>
            </a:r>
            <a:endParaRPr lang="en-US" dirty="0"/>
          </a:p>
          <a:p>
            <a:r>
              <a:rPr lang="en-US" dirty="0"/>
              <a:t>Slider</a:t>
            </a:r>
          </a:p>
        </p:txBody>
      </p:sp>
      <p:pic>
        <p:nvPicPr>
          <p:cNvPr id="4" name="Picture 3"/>
          <p:cNvPicPr>
            <a:picLocks noChangeAspect="1"/>
          </p:cNvPicPr>
          <p:nvPr/>
        </p:nvPicPr>
        <p:blipFill rotWithShape="1">
          <a:blip r:embed="rId2"/>
          <a:srcRect b="14287"/>
          <a:stretch/>
        </p:blipFill>
        <p:spPr>
          <a:xfrm>
            <a:off x="4399988" y="1406093"/>
            <a:ext cx="2342238" cy="5478354"/>
          </a:xfrm>
          <a:prstGeom prst="rect">
            <a:avLst/>
          </a:prstGeom>
        </p:spPr>
      </p:pic>
      <p:pic>
        <p:nvPicPr>
          <p:cNvPr id="5" name="Picture 4"/>
          <p:cNvPicPr>
            <a:picLocks noChangeAspect="1"/>
          </p:cNvPicPr>
          <p:nvPr/>
        </p:nvPicPr>
        <p:blipFill rotWithShape="1">
          <a:blip r:embed="rId3"/>
          <a:srcRect t="16529"/>
          <a:stretch/>
        </p:blipFill>
        <p:spPr>
          <a:xfrm>
            <a:off x="6790100" y="1664333"/>
            <a:ext cx="2353900" cy="5228267"/>
          </a:xfrm>
          <a:prstGeom prst="rect">
            <a:avLst/>
          </a:prstGeom>
        </p:spPr>
      </p:pic>
    </p:spTree>
    <p:extLst>
      <p:ext uri="{BB962C8B-B14F-4D97-AF65-F5344CB8AC3E}">
        <p14:creationId xmlns:p14="http://schemas.microsoft.com/office/powerpoint/2010/main" val="670532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E79162-AA50-4B93-8ABC-52A96E5B1588}"/>
              </a:ext>
            </a:extLst>
          </p:cNvPr>
          <p:cNvSpPr>
            <a:spLocks noGrp="1"/>
          </p:cNvSpPr>
          <p:nvPr>
            <p:ph type="title"/>
          </p:nvPr>
        </p:nvSpPr>
        <p:spPr/>
        <p:txBody>
          <a:bodyPr/>
          <a:lstStyle/>
          <a:p>
            <a:r>
              <a:rPr lang="en-US" dirty="0"/>
              <a:t>Issue</a:t>
            </a:r>
          </a:p>
        </p:txBody>
      </p:sp>
      <p:sp>
        <p:nvSpPr>
          <p:cNvPr id="4" name="Content Placeholder 3">
            <a:extLst>
              <a:ext uri="{FF2B5EF4-FFF2-40B4-BE49-F238E27FC236}">
                <a16:creationId xmlns:a16="http://schemas.microsoft.com/office/drawing/2014/main" id="{511192CC-A1D4-43F3-B718-0F3BF10134A7}"/>
              </a:ext>
            </a:extLst>
          </p:cNvPr>
          <p:cNvSpPr>
            <a:spLocks noGrp="1"/>
          </p:cNvSpPr>
          <p:nvPr>
            <p:ph idx="1"/>
          </p:nvPr>
        </p:nvSpPr>
        <p:spPr>
          <a:xfrm>
            <a:off x="457199" y="1600200"/>
            <a:ext cx="8317523" cy="5111487"/>
          </a:xfrm>
        </p:spPr>
        <p:txBody>
          <a:bodyPr>
            <a:normAutofit lnSpcReduction="10000"/>
          </a:bodyPr>
          <a:lstStyle/>
          <a:p>
            <a:r>
              <a:rPr lang="en-US" dirty="0"/>
              <a:t>Some of the lab machines have the software we need, some don’t!</a:t>
            </a:r>
          </a:p>
          <a:p>
            <a:endParaRPr lang="en-US" dirty="0"/>
          </a:p>
          <a:p>
            <a:endParaRPr lang="en-US" dirty="0"/>
          </a:p>
          <a:p>
            <a:endParaRPr lang="en-US" dirty="0"/>
          </a:p>
          <a:p>
            <a:endParaRPr lang="en-US" dirty="0"/>
          </a:p>
          <a:p>
            <a:endParaRPr lang="en-US" dirty="0"/>
          </a:p>
          <a:p>
            <a:endParaRPr lang="en-US" dirty="0"/>
          </a:p>
          <a:p>
            <a:r>
              <a:rPr lang="en-US" dirty="0"/>
              <a:t>If you see these options, your machine has it.</a:t>
            </a:r>
          </a:p>
          <a:p>
            <a:endParaRPr lang="en-US" dirty="0"/>
          </a:p>
          <a:p>
            <a:endParaRPr lang="en-US" dirty="0"/>
          </a:p>
        </p:txBody>
      </p:sp>
      <p:pic>
        <p:nvPicPr>
          <p:cNvPr id="5" name="Picture 4">
            <a:extLst>
              <a:ext uri="{FF2B5EF4-FFF2-40B4-BE49-F238E27FC236}">
                <a16:creationId xmlns:a16="http://schemas.microsoft.com/office/drawing/2014/main" id="{99001A6C-8059-463E-9570-575B71CFD082}"/>
              </a:ext>
            </a:extLst>
          </p:cNvPr>
          <p:cNvPicPr>
            <a:picLocks noChangeAspect="1"/>
          </p:cNvPicPr>
          <p:nvPr/>
        </p:nvPicPr>
        <p:blipFill>
          <a:blip r:embed="rId2"/>
          <a:stretch>
            <a:fillRect/>
          </a:stretch>
        </p:blipFill>
        <p:spPr>
          <a:xfrm>
            <a:off x="653033" y="2576147"/>
            <a:ext cx="3041993" cy="3036502"/>
          </a:xfrm>
          <a:prstGeom prst="rect">
            <a:avLst/>
          </a:prstGeom>
        </p:spPr>
      </p:pic>
      <p:pic>
        <p:nvPicPr>
          <p:cNvPr id="6" name="Picture 5">
            <a:extLst>
              <a:ext uri="{FF2B5EF4-FFF2-40B4-BE49-F238E27FC236}">
                <a16:creationId xmlns:a16="http://schemas.microsoft.com/office/drawing/2014/main" id="{4AC20414-11E8-40FE-B814-BEF01516085E}"/>
              </a:ext>
            </a:extLst>
          </p:cNvPr>
          <p:cNvPicPr>
            <a:picLocks noChangeAspect="1"/>
          </p:cNvPicPr>
          <p:nvPr/>
        </p:nvPicPr>
        <p:blipFill>
          <a:blip r:embed="rId3"/>
          <a:stretch>
            <a:fillRect/>
          </a:stretch>
        </p:blipFill>
        <p:spPr>
          <a:xfrm>
            <a:off x="4461173" y="2576147"/>
            <a:ext cx="3919929" cy="2997293"/>
          </a:xfrm>
          <a:prstGeom prst="rect">
            <a:avLst/>
          </a:prstGeom>
        </p:spPr>
      </p:pic>
      <p:cxnSp>
        <p:nvCxnSpPr>
          <p:cNvPr id="7" name="Straight Arrow Connector 6">
            <a:extLst>
              <a:ext uri="{FF2B5EF4-FFF2-40B4-BE49-F238E27FC236}">
                <a16:creationId xmlns:a16="http://schemas.microsoft.com/office/drawing/2014/main" id="{FCA685B7-955F-4D77-B5F2-7AC78170D061}"/>
              </a:ext>
            </a:extLst>
          </p:cNvPr>
          <p:cNvCxnSpPr>
            <a:cxnSpLocks/>
          </p:cNvCxnSpPr>
          <p:nvPr/>
        </p:nvCxnSpPr>
        <p:spPr>
          <a:xfrm flipV="1">
            <a:off x="3604846" y="4378569"/>
            <a:ext cx="2347546" cy="483577"/>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966392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 Properties</a:t>
            </a:r>
          </a:p>
        </p:txBody>
      </p:sp>
      <p:sp>
        <p:nvSpPr>
          <p:cNvPr id="3" name="Content Placeholder 2"/>
          <p:cNvSpPr>
            <a:spLocks noGrp="1"/>
          </p:cNvSpPr>
          <p:nvPr>
            <p:ph idx="1"/>
          </p:nvPr>
        </p:nvSpPr>
        <p:spPr>
          <a:xfrm>
            <a:off x="457200" y="1600200"/>
            <a:ext cx="3873731" cy="5111487"/>
          </a:xfrm>
        </p:spPr>
        <p:txBody>
          <a:bodyPr>
            <a:normAutofit/>
          </a:bodyPr>
          <a:lstStyle/>
          <a:p>
            <a:r>
              <a:rPr lang="en-US" dirty="0"/>
              <a:t>Each control has general properties </a:t>
            </a:r>
          </a:p>
          <a:p>
            <a:pPr lvl="1"/>
            <a:r>
              <a:rPr lang="en-US" dirty="0"/>
              <a:t>Size</a:t>
            </a:r>
          </a:p>
          <a:p>
            <a:pPr lvl="1"/>
            <a:r>
              <a:rPr lang="en-US" dirty="0"/>
              <a:t>Text color</a:t>
            </a:r>
          </a:p>
          <a:p>
            <a:pPr lvl="1"/>
            <a:r>
              <a:rPr lang="en-US" dirty="0"/>
              <a:t>…</a:t>
            </a:r>
          </a:p>
          <a:p>
            <a:r>
              <a:rPr lang="en-US" dirty="0"/>
              <a:t>And control-specific properties</a:t>
            </a:r>
          </a:p>
          <a:p>
            <a:pPr lvl="1"/>
            <a:r>
              <a:rPr lang="en-US" b="1" dirty="0"/>
              <a:t>Checkbox</a:t>
            </a:r>
            <a:r>
              <a:rPr lang="en-US" dirty="0"/>
              <a:t> has “selected”</a:t>
            </a:r>
          </a:p>
          <a:p>
            <a:pPr lvl="1"/>
            <a:endParaRPr lang="en-US" dirty="0"/>
          </a:p>
        </p:txBody>
      </p:sp>
      <p:pic>
        <p:nvPicPr>
          <p:cNvPr id="4" name="Picture 3"/>
          <p:cNvPicPr>
            <a:picLocks noChangeAspect="1"/>
          </p:cNvPicPr>
          <p:nvPr/>
        </p:nvPicPr>
        <p:blipFill>
          <a:blip r:embed="rId2"/>
          <a:stretch>
            <a:fillRect/>
          </a:stretch>
        </p:blipFill>
        <p:spPr>
          <a:xfrm>
            <a:off x="5727606" y="1504818"/>
            <a:ext cx="2171543" cy="5302249"/>
          </a:xfrm>
          <a:prstGeom prst="rect">
            <a:avLst/>
          </a:prstGeom>
        </p:spPr>
      </p:pic>
      <p:cxnSp>
        <p:nvCxnSpPr>
          <p:cNvPr id="6" name="Straight Arrow Connector 5"/>
          <p:cNvCxnSpPr/>
          <p:nvPr/>
        </p:nvCxnSpPr>
        <p:spPr>
          <a:xfrm flipV="1">
            <a:off x="2860895" y="2851843"/>
            <a:ext cx="2752254" cy="614564"/>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V="1">
            <a:off x="3507971" y="4888872"/>
            <a:ext cx="2219635" cy="639092"/>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298382" y="4200810"/>
            <a:ext cx="715224" cy="389299"/>
          </a:xfrm>
          <a:prstGeom prst="ellipse">
            <a:avLst/>
          </a:prstGeom>
          <a:noFill/>
          <a:ln w="28575">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12459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 GUI (Group Work)</a:t>
            </a:r>
          </a:p>
        </p:txBody>
      </p:sp>
      <p:sp>
        <p:nvSpPr>
          <p:cNvPr id="4" name="Content Placeholder 3"/>
          <p:cNvSpPr>
            <a:spLocks noGrp="1"/>
          </p:cNvSpPr>
          <p:nvPr>
            <p:ph idx="1"/>
          </p:nvPr>
        </p:nvSpPr>
        <p:spPr>
          <a:xfrm>
            <a:off x="189782" y="1600200"/>
            <a:ext cx="5848880" cy="5086583"/>
          </a:xfrm>
        </p:spPr>
        <p:txBody>
          <a:bodyPr>
            <a:normAutofit fontScale="92500" lnSpcReduction="10000"/>
          </a:bodyPr>
          <a:lstStyle/>
          <a:p>
            <a:r>
              <a:rPr lang="en-US" dirty="0"/>
              <a:t>In the Scene Builder, create a GUI like the one shown:</a:t>
            </a:r>
          </a:p>
          <a:p>
            <a:pPr lvl="1"/>
            <a:r>
              <a:rPr lang="en-US" dirty="0"/>
              <a:t>Include one control OF YOUR CHOICE where the red oval is. Make sure to customize this GUI (text, color, </a:t>
            </a:r>
            <a:r>
              <a:rPr lang="en-US" dirty="0" err="1"/>
              <a:t>etc</a:t>
            </a:r>
            <a:r>
              <a:rPr lang="en-US" dirty="0"/>
              <a:t>…)</a:t>
            </a:r>
          </a:p>
          <a:p>
            <a:pPr lvl="1"/>
            <a:endParaRPr lang="en-US" dirty="0"/>
          </a:p>
          <a:p>
            <a:pPr marL="0" indent="0">
              <a:buNone/>
            </a:pPr>
            <a:r>
              <a:rPr lang="en-US" i="1" dirty="0">
                <a:solidFill>
                  <a:srgbClr val="0070C0"/>
                </a:solidFill>
              </a:rPr>
              <a:t>Make sure it </a:t>
            </a:r>
            <a:r>
              <a:rPr lang="en-US" i="1" dirty="0" smtClean="0">
                <a:solidFill>
                  <a:srgbClr val="0070C0"/>
                </a:solidFill>
              </a:rPr>
              <a:t>runs from your main!</a:t>
            </a:r>
          </a:p>
          <a:p>
            <a:pPr marL="0" indent="0">
              <a:buNone/>
            </a:pPr>
            <a:endParaRPr lang="en-US" i="1" dirty="0">
              <a:solidFill>
                <a:srgbClr val="0070C0"/>
              </a:solidFill>
            </a:endParaRPr>
          </a:p>
          <a:p>
            <a:pPr marL="0" indent="0">
              <a:buNone/>
            </a:pPr>
            <a:endParaRPr lang="en-US" i="1" dirty="0" smtClean="0">
              <a:solidFill>
                <a:srgbClr val="0070C0"/>
              </a:solidFill>
            </a:endParaRPr>
          </a:p>
          <a:p>
            <a:pPr marL="0" indent="0">
              <a:buNone/>
            </a:pPr>
            <a:r>
              <a:rPr lang="en-US" i="1" dirty="0">
                <a:solidFill>
                  <a:srgbClr val="0070C0"/>
                </a:solidFill>
              </a:rPr>
              <a:t> </a:t>
            </a:r>
            <a:endParaRPr lang="en-US" i="1" dirty="0" smtClean="0">
              <a:solidFill>
                <a:srgbClr val="0070C0"/>
              </a:solidFill>
            </a:endParaRPr>
          </a:p>
          <a:p>
            <a:pPr marL="0" indent="0">
              <a:buNone/>
            </a:pPr>
            <a:endParaRPr lang="en-US" i="1" dirty="0">
              <a:solidFill>
                <a:srgbClr val="0070C0"/>
              </a:solidFill>
            </a:endParaRPr>
          </a:p>
        </p:txBody>
      </p:sp>
      <p:pic>
        <p:nvPicPr>
          <p:cNvPr id="3" name="Picture 2"/>
          <p:cNvPicPr>
            <a:picLocks noChangeAspect="1"/>
          </p:cNvPicPr>
          <p:nvPr/>
        </p:nvPicPr>
        <p:blipFill>
          <a:blip r:embed="rId2"/>
          <a:stretch>
            <a:fillRect/>
          </a:stretch>
        </p:blipFill>
        <p:spPr>
          <a:xfrm>
            <a:off x="6129426" y="1600200"/>
            <a:ext cx="2876550" cy="3171825"/>
          </a:xfrm>
          <a:prstGeom prst="rect">
            <a:avLst/>
          </a:prstGeom>
        </p:spPr>
      </p:pic>
      <p:sp>
        <p:nvSpPr>
          <p:cNvPr id="6" name="Oval 5"/>
          <p:cNvSpPr/>
          <p:nvPr/>
        </p:nvSpPr>
        <p:spPr>
          <a:xfrm>
            <a:off x="6301212" y="2299755"/>
            <a:ext cx="2634558" cy="787651"/>
          </a:xfrm>
          <a:prstGeom prst="ellipse">
            <a:avLst/>
          </a:prstGeom>
          <a:noFill/>
          <a:ln w="28575">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275133" y="5301688"/>
            <a:ext cx="8593733" cy="1508105"/>
          </a:xfrm>
          <a:prstGeom prst="rect">
            <a:avLst/>
          </a:prstGeom>
          <a:noFill/>
        </p:spPr>
        <p:txBody>
          <a:bodyPr wrap="square" rtlCol="0">
            <a:spAutoFit/>
          </a:bodyPr>
          <a:lstStyle/>
          <a:p>
            <a:pPr algn="ctr"/>
            <a:r>
              <a:rPr lang="en-US" sz="2400" i="1" dirty="0">
                <a:solidFill>
                  <a:srgbClr val="FF0000"/>
                </a:solidFill>
              </a:rPr>
              <a:t>CAUTION: Any control that requires options, like a </a:t>
            </a:r>
            <a:r>
              <a:rPr lang="en-US" sz="2400" i="1" dirty="0" err="1">
                <a:solidFill>
                  <a:srgbClr val="FF0000"/>
                </a:solidFill>
              </a:rPr>
              <a:t>ChoiceBox</a:t>
            </a:r>
            <a:r>
              <a:rPr lang="en-US" sz="2400" i="1" dirty="0">
                <a:solidFill>
                  <a:srgbClr val="FF0000"/>
                </a:solidFill>
              </a:rPr>
              <a:t>, </a:t>
            </a:r>
            <a:r>
              <a:rPr lang="en-US" sz="2400" i="1" dirty="0" err="1">
                <a:solidFill>
                  <a:srgbClr val="FF0000"/>
                </a:solidFill>
              </a:rPr>
              <a:t>ComboBox</a:t>
            </a:r>
            <a:r>
              <a:rPr lang="en-US" sz="2400" i="1" dirty="0">
                <a:solidFill>
                  <a:srgbClr val="FF0000"/>
                </a:solidFill>
              </a:rPr>
              <a:t>, or </a:t>
            </a:r>
            <a:r>
              <a:rPr lang="en-US" sz="2400" i="1" dirty="0" err="1">
                <a:solidFill>
                  <a:srgbClr val="FF0000"/>
                </a:solidFill>
              </a:rPr>
              <a:t>ListView</a:t>
            </a:r>
            <a:r>
              <a:rPr lang="en-US" sz="2400" i="1" dirty="0">
                <a:solidFill>
                  <a:srgbClr val="FF0000"/>
                </a:solidFill>
              </a:rPr>
              <a:t>, is NOT going to work right now</a:t>
            </a:r>
            <a:r>
              <a:rPr lang="en-US" sz="2400" i="1" dirty="0" smtClean="0">
                <a:solidFill>
                  <a:srgbClr val="FF0000"/>
                </a:solidFill>
              </a:rPr>
              <a:t>. They require special code in your .java file.</a:t>
            </a:r>
            <a:endParaRPr lang="en-US" sz="2400" i="1" dirty="0">
              <a:solidFill>
                <a:srgbClr val="FF0000"/>
              </a:solidFill>
            </a:endParaRPr>
          </a:p>
          <a:p>
            <a:endParaRPr lang="en-US" sz="2000" dirty="0">
              <a:latin typeface="Calibri"/>
              <a:cs typeface="Calibri"/>
            </a:endParaRPr>
          </a:p>
        </p:txBody>
      </p:sp>
    </p:spTree>
    <p:extLst>
      <p:ext uri="{BB962C8B-B14F-4D97-AF65-F5344CB8AC3E}">
        <p14:creationId xmlns:p14="http://schemas.microsoft.com/office/powerpoint/2010/main" val="11353194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 GUI (Solution)</a:t>
            </a:r>
          </a:p>
        </p:txBody>
      </p:sp>
      <p:sp>
        <p:nvSpPr>
          <p:cNvPr id="4" name="Content Placeholder 3"/>
          <p:cNvSpPr>
            <a:spLocks noGrp="1"/>
          </p:cNvSpPr>
          <p:nvPr>
            <p:ph idx="1"/>
          </p:nvPr>
        </p:nvSpPr>
        <p:spPr>
          <a:xfrm>
            <a:off x="189782" y="1600200"/>
            <a:ext cx="7308298" cy="5086583"/>
          </a:xfrm>
        </p:spPr>
        <p:txBody>
          <a:bodyPr>
            <a:normAutofit/>
          </a:bodyPr>
          <a:lstStyle/>
          <a:p>
            <a:r>
              <a:rPr lang="en-US" dirty="0"/>
              <a:t>Your group’s code is likely unique!</a:t>
            </a:r>
            <a:endParaRPr lang="en-US" i="1" dirty="0">
              <a:solidFill>
                <a:srgbClr val="0070C0"/>
              </a:solidFill>
            </a:endParaRPr>
          </a:p>
        </p:txBody>
      </p:sp>
      <p:pic>
        <p:nvPicPr>
          <p:cNvPr id="5" name="Picture 4"/>
          <p:cNvPicPr>
            <a:picLocks noChangeAspect="1"/>
          </p:cNvPicPr>
          <p:nvPr/>
        </p:nvPicPr>
        <p:blipFill>
          <a:blip r:embed="rId2"/>
          <a:stretch>
            <a:fillRect/>
          </a:stretch>
        </p:blipFill>
        <p:spPr>
          <a:xfrm>
            <a:off x="6033629" y="2658860"/>
            <a:ext cx="3009900" cy="3219450"/>
          </a:xfrm>
          <a:prstGeom prst="rect">
            <a:avLst/>
          </a:prstGeom>
          <a:ln>
            <a:noFill/>
          </a:ln>
          <a:effectLst>
            <a:outerShdw blurRad="190500" algn="tl" rotWithShape="0">
              <a:srgbClr val="000000">
                <a:alpha val="70000"/>
              </a:srgbClr>
            </a:outerShdw>
          </a:effectLst>
        </p:spPr>
      </p:pic>
      <p:pic>
        <p:nvPicPr>
          <p:cNvPr id="8" name="Picture 7"/>
          <p:cNvPicPr>
            <a:picLocks noChangeAspect="1"/>
          </p:cNvPicPr>
          <p:nvPr/>
        </p:nvPicPr>
        <p:blipFill>
          <a:blip r:embed="rId3"/>
          <a:stretch>
            <a:fillRect/>
          </a:stretch>
        </p:blipFill>
        <p:spPr>
          <a:xfrm>
            <a:off x="116378" y="3109102"/>
            <a:ext cx="5843847" cy="257751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165230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FXML</a:t>
            </a:r>
          </a:p>
        </p:txBody>
      </p:sp>
      <p:sp>
        <p:nvSpPr>
          <p:cNvPr id="3" name="Content Placeholder 2"/>
          <p:cNvSpPr>
            <a:spLocks noGrp="1"/>
          </p:cNvSpPr>
          <p:nvPr>
            <p:ph idx="1"/>
          </p:nvPr>
        </p:nvSpPr>
        <p:spPr/>
        <p:txBody>
          <a:bodyPr>
            <a:normAutofit/>
          </a:bodyPr>
          <a:lstStyle/>
          <a:p>
            <a:r>
              <a:rPr lang="en-US" sz="2800" dirty="0"/>
              <a:t>Remember, you can look at the FXML…</a:t>
            </a:r>
          </a:p>
          <a:p>
            <a:pPr lvl="1"/>
            <a:r>
              <a:rPr lang="en-US" sz="2400" dirty="0"/>
              <a:t>At some point, you may want to edit it by hand if you cannot get the Scene Builder to make it look exactly like you want… so start to explore the FXML.</a:t>
            </a:r>
          </a:p>
        </p:txBody>
      </p:sp>
      <p:pic>
        <p:nvPicPr>
          <p:cNvPr id="4" name="Picture 3"/>
          <p:cNvPicPr>
            <a:picLocks noChangeAspect="1"/>
          </p:cNvPicPr>
          <p:nvPr/>
        </p:nvPicPr>
        <p:blipFill>
          <a:blip r:embed="rId2"/>
          <a:stretch>
            <a:fillRect/>
          </a:stretch>
        </p:blipFill>
        <p:spPr>
          <a:xfrm>
            <a:off x="123825" y="3381412"/>
            <a:ext cx="8896350" cy="3476625"/>
          </a:xfrm>
          <a:prstGeom prst="rect">
            <a:avLst/>
          </a:prstGeom>
        </p:spPr>
      </p:pic>
    </p:spTree>
    <p:extLst>
      <p:ext uri="{BB962C8B-B14F-4D97-AF65-F5344CB8AC3E}">
        <p14:creationId xmlns:p14="http://schemas.microsoft.com/office/powerpoint/2010/main" val="34443485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Layouts</a:t>
            </a:r>
          </a:p>
        </p:txBody>
      </p:sp>
      <p:sp>
        <p:nvSpPr>
          <p:cNvPr id="3" name="Content Placeholder 2"/>
          <p:cNvSpPr>
            <a:spLocks noGrp="1"/>
          </p:cNvSpPr>
          <p:nvPr>
            <p:ph idx="1"/>
          </p:nvPr>
        </p:nvSpPr>
        <p:spPr>
          <a:xfrm>
            <a:off x="457200" y="1421050"/>
            <a:ext cx="8482084" cy="1989161"/>
          </a:xfrm>
        </p:spPr>
        <p:txBody>
          <a:bodyPr/>
          <a:lstStyle/>
          <a:p>
            <a:r>
              <a:rPr lang="en-US" dirty="0"/>
              <a:t>Java provides for several default layout styles</a:t>
            </a:r>
          </a:p>
          <a:p>
            <a:pPr lvl="1"/>
            <a:r>
              <a:rPr lang="en-US" dirty="0"/>
              <a:t>We have used </a:t>
            </a:r>
            <a:r>
              <a:rPr lang="en-US" b="1" dirty="0" err="1"/>
              <a:t>AnchorPane</a:t>
            </a:r>
            <a:r>
              <a:rPr lang="en-US" dirty="0"/>
              <a:t>, which allows us to specify specific coordinates for each component</a:t>
            </a:r>
          </a:p>
        </p:txBody>
      </p:sp>
      <p:pic>
        <p:nvPicPr>
          <p:cNvPr id="1030" name="Picture 6"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7716" y="2942916"/>
            <a:ext cx="6701051" cy="3915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68693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Layouts</a:t>
            </a:r>
          </a:p>
        </p:txBody>
      </p:sp>
      <p:sp>
        <p:nvSpPr>
          <p:cNvPr id="3" name="Content Placeholder 2"/>
          <p:cNvSpPr>
            <a:spLocks noGrp="1"/>
          </p:cNvSpPr>
          <p:nvPr>
            <p:ph idx="1"/>
          </p:nvPr>
        </p:nvSpPr>
        <p:spPr>
          <a:xfrm>
            <a:off x="457200" y="1600200"/>
            <a:ext cx="5288507" cy="5111487"/>
          </a:xfrm>
        </p:spPr>
        <p:txBody>
          <a:bodyPr>
            <a:normAutofit lnSpcReduction="10000"/>
          </a:bodyPr>
          <a:lstStyle/>
          <a:p>
            <a:r>
              <a:rPr lang="en-US" dirty="0"/>
              <a:t>Mobile Apps use </a:t>
            </a:r>
            <a:r>
              <a:rPr lang="en-US" b="1" dirty="0" err="1"/>
              <a:t>VBox</a:t>
            </a:r>
            <a:r>
              <a:rPr lang="en-US" dirty="0"/>
              <a:t> to put one row of information at a time</a:t>
            </a:r>
          </a:p>
          <a:p>
            <a:endParaRPr lang="en-US" dirty="0"/>
          </a:p>
          <a:p>
            <a:r>
              <a:rPr lang="en-US" dirty="0"/>
              <a:t>Windows Apps often use </a:t>
            </a:r>
            <a:r>
              <a:rPr lang="en-US" b="1" dirty="0" err="1"/>
              <a:t>BorderPane</a:t>
            </a:r>
            <a:r>
              <a:rPr lang="en-US" dirty="0"/>
              <a:t>… with headers, footers, side panels that are stationary with dynamic and scrolling inner content</a:t>
            </a:r>
          </a:p>
        </p:txBody>
      </p:sp>
      <p:pic>
        <p:nvPicPr>
          <p:cNvPr id="4" name="Picture 6" descr="Related image"/>
          <p:cNvPicPr>
            <a:picLocks noChangeAspect="1" noChangeArrowheads="1"/>
          </p:cNvPicPr>
          <p:nvPr/>
        </p:nvPicPr>
        <p:blipFill rotWithShape="1">
          <a:blip r:embed="rId2">
            <a:extLst>
              <a:ext uri="{28A0092B-C50C-407E-A947-70E740481C1C}">
                <a14:useLocalDpi xmlns:a14="http://schemas.microsoft.com/office/drawing/2010/main" val="0"/>
              </a:ext>
            </a:extLst>
          </a:blip>
          <a:srcRect r="75509" b="51069"/>
          <a:stretch/>
        </p:blipFill>
        <p:spPr bwMode="auto">
          <a:xfrm>
            <a:off x="5745707" y="1417638"/>
            <a:ext cx="1641144" cy="191568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descr="Related image"/>
          <p:cNvPicPr>
            <a:picLocks noChangeAspect="1" noChangeArrowheads="1"/>
          </p:cNvPicPr>
          <p:nvPr/>
        </p:nvPicPr>
        <p:blipFill rotWithShape="1">
          <a:blip r:embed="rId2">
            <a:extLst>
              <a:ext uri="{28A0092B-C50C-407E-A947-70E740481C1C}">
                <a14:useLocalDpi xmlns:a14="http://schemas.microsoft.com/office/drawing/2010/main" val="0"/>
              </a:ext>
            </a:extLst>
          </a:blip>
          <a:srcRect l="73982" b="51069"/>
          <a:stretch/>
        </p:blipFill>
        <p:spPr bwMode="auto">
          <a:xfrm>
            <a:off x="5841242" y="3679896"/>
            <a:ext cx="1743501" cy="1915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4101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Nested Layouts</a:t>
            </a:r>
          </a:p>
        </p:txBody>
      </p:sp>
      <p:sp>
        <p:nvSpPr>
          <p:cNvPr id="3" name="Content Placeholder 2"/>
          <p:cNvSpPr>
            <a:spLocks noGrp="1"/>
          </p:cNvSpPr>
          <p:nvPr>
            <p:ph idx="1"/>
          </p:nvPr>
        </p:nvSpPr>
        <p:spPr/>
        <p:txBody>
          <a:bodyPr/>
          <a:lstStyle/>
          <a:p>
            <a:r>
              <a:rPr lang="en-US" dirty="0"/>
              <a:t>If you want multiple items in an area of the </a:t>
            </a:r>
            <a:r>
              <a:rPr lang="en-US" b="1" dirty="0" err="1"/>
              <a:t>BorderPane</a:t>
            </a:r>
            <a:r>
              <a:rPr lang="en-US" dirty="0"/>
              <a:t>, you must add another layout inside of it</a:t>
            </a:r>
          </a:p>
        </p:txBody>
      </p:sp>
      <p:pic>
        <p:nvPicPr>
          <p:cNvPr id="4" name="Picture 6" descr="Related image"/>
          <p:cNvPicPr>
            <a:picLocks noChangeAspect="1" noChangeArrowheads="1"/>
          </p:cNvPicPr>
          <p:nvPr/>
        </p:nvPicPr>
        <p:blipFill rotWithShape="1">
          <a:blip r:embed="rId2">
            <a:extLst>
              <a:ext uri="{28A0092B-C50C-407E-A947-70E740481C1C}">
                <a14:useLocalDpi xmlns:a14="http://schemas.microsoft.com/office/drawing/2010/main" val="0"/>
              </a:ext>
            </a:extLst>
          </a:blip>
          <a:srcRect l="73982" b="58389"/>
          <a:stretch/>
        </p:blipFill>
        <p:spPr bwMode="auto">
          <a:xfrm>
            <a:off x="3070746" y="2865354"/>
            <a:ext cx="4080681" cy="381288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descr="Related image"/>
          <p:cNvPicPr>
            <a:picLocks noChangeAspect="1" noChangeArrowheads="1"/>
          </p:cNvPicPr>
          <p:nvPr/>
        </p:nvPicPr>
        <p:blipFill rotWithShape="1">
          <a:blip r:embed="rId2">
            <a:extLst>
              <a:ext uri="{28A0092B-C50C-407E-A947-70E740481C1C}">
                <a14:useLocalDpi xmlns:a14="http://schemas.microsoft.com/office/drawing/2010/main" val="0"/>
              </a:ext>
            </a:extLst>
          </a:blip>
          <a:srcRect l="1833" t="2280" r="75509" b="58677"/>
          <a:stretch/>
        </p:blipFill>
        <p:spPr bwMode="auto">
          <a:xfrm>
            <a:off x="3370997" y="3971498"/>
            <a:ext cx="464023" cy="1774209"/>
          </a:xfrm>
          <a:prstGeom prst="rect">
            <a:avLst/>
          </a:prstGeom>
          <a:noFill/>
          <a:extLst>
            <a:ext uri="{909E8E84-426E-40DD-AFC4-6F175D3DCCD1}">
              <a14:hiddenFill xmlns:a14="http://schemas.microsoft.com/office/drawing/2010/main">
                <a:solidFill>
                  <a:srgbClr val="FFFFFF"/>
                </a:solidFill>
              </a14:hiddenFill>
            </a:ext>
          </a:extLst>
        </p:spPr>
      </p:pic>
      <p:sp>
        <p:nvSpPr>
          <p:cNvPr id="6" name="Left Brace 5"/>
          <p:cNvSpPr/>
          <p:nvPr/>
        </p:nvSpPr>
        <p:spPr>
          <a:xfrm>
            <a:off x="2784143" y="3971498"/>
            <a:ext cx="491320" cy="1774209"/>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p:cNvSpPr txBox="1"/>
          <p:nvPr/>
        </p:nvSpPr>
        <p:spPr>
          <a:xfrm>
            <a:off x="1464999" y="4396937"/>
            <a:ext cx="1343573" cy="923330"/>
          </a:xfrm>
          <a:prstGeom prst="rect">
            <a:avLst/>
          </a:prstGeom>
          <a:noFill/>
        </p:spPr>
        <p:txBody>
          <a:bodyPr wrap="none" rtlCol="0">
            <a:spAutoFit/>
          </a:bodyPr>
          <a:lstStyle/>
          <a:p>
            <a:r>
              <a:rPr lang="en-US" b="1" dirty="0" err="1">
                <a:solidFill>
                  <a:srgbClr val="C00000"/>
                </a:solidFill>
                <a:latin typeface="Calibri"/>
                <a:cs typeface="Calibri"/>
              </a:rPr>
              <a:t>Vbox</a:t>
            </a:r>
            <a:r>
              <a:rPr lang="en-US" b="1" dirty="0">
                <a:solidFill>
                  <a:srgbClr val="C00000"/>
                </a:solidFill>
                <a:latin typeface="Calibri"/>
                <a:cs typeface="Calibri"/>
              </a:rPr>
              <a:t> in the</a:t>
            </a:r>
          </a:p>
          <a:p>
            <a:r>
              <a:rPr lang="en-US" b="1" dirty="0">
                <a:solidFill>
                  <a:srgbClr val="C00000"/>
                </a:solidFill>
                <a:latin typeface="Calibri"/>
                <a:cs typeface="Calibri"/>
              </a:rPr>
              <a:t>left panel of</a:t>
            </a:r>
          </a:p>
          <a:p>
            <a:r>
              <a:rPr lang="en-US" b="1" dirty="0" err="1">
                <a:solidFill>
                  <a:srgbClr val="C00000"/>
                </a:solidFill>
                <a:latin typeface="Calibri"/>
                <a:cs typeface="Calibri"/>
              </a:rPr>
              <a:t>BorderPane</a:t>
            </a:r>
            <a:endParaRPr lang="en-US" b="1" dirty="0">
              <a:solidFill>
                <a:srgbClr val="C00000"/>
              </a:solidFill>
              <a:latin typeface="Calibri"/>
              <a:cs typeface="Calibri"/>
            </a:endParaRPr>
          </a:p>
        </p:txBody>
      </p:sp>
    </p:spTree>
    <p:extLst>
      <p:ext uri="{BB962C8B-B14F-4D97-AF65-F5344CB8AC3E}">
        <p14:creationId xmlns:p14="http://schemas.microsoft.com/office/powerpoint/2010/main" val="34060844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Graphical GUI (Group Work)</a:t>
            </a:r>
          </a:p>
        </p:txBody>
      </p:sp>
      <p:sp>
        <p:nvSpPr>
          <p:cNvPr id="3" name="Content Placeholder 2"/>
          <p:cNvSpPr>
            <a:spLocks noGrp="1"/>
          </p:cNvSpPr>
          <p:nvPr>
            <p:ph idx="1"/>
          </p:nvPr>
        </p:nvSpPr>
        <p:spPr>
          <a:xfrm>
            <a:off x="166255" y="1600200"/>
            <a:ext cx="8950977" cy="5086583"/>
          </a:xfrm>
        </p:spPr>
        <p:txBody>
          <a:bodyPr>
            <a:noAutofit/>
          </a:bodyPr>
          <a:lstStyle/>
          <a:p>
            <a:r>
              <a:rPr lang="en-US" sz="2800" dirty="0"/>
              <a:t>Use the </a:t>
            </a:r>
            <a:r>
              <a:rPr lang="en-US" sz="2800" b="1" dirty="0" err="1"/>
              <a:t>BorderPane</a:t>
            </a:r>
            <a:r>
              <a:rPr lang="en-US" sz="2800" b="1" dirty="0"/>
              <a:t> </a:t>
            </a:r>
            <a:r>
              <a:rPr lang="en-US" sz="2800" dirty="0"/>
              <a:t>to create the GUI on the right</a:t>
            </a:r>
          </a:p>
          <a:p>
            <a:pPr lvl="1"/>
            <a:r>
              <a:rPr lang="en-US" sz="2400" dirty="0"/>
              <a:t>You’ll want a nested </a:t>
            </a:r>
            <a:r>
              <a:rPr lang="en-US" sz="2400" b="1" dirty="0" err="1"/>
              <a:t>Vbox</a:t>
            </a:r>
            <a:r>
              <a:rPr lang="en-US" sz="2400" dirty="0"/>
              <a:t> on</a:t>
            </a:r>
            <a:br>
              <a:rPr lang="en-US" sz="2400" dirty="0"/>
            </a:br>
            <a:r>
              <a:rPr lang="en-US" sz="2400" dirty="0"/>
              <a:t>the left and right.</a:t>
            </a:r>
          </a:p>
          <a:p>
            <a:pPr lvl="1"/>
            <a:r>
              <a:rPr lang="en-US" sz="2400" dirty="0"/>
              <a:t>You may use whatever image </a:t>
            </a:r>
            <a:br>
              <a:rPr lang="en-US" sz="2400" dirty="0"/>
            </a:br>
            <a:r>
              <a:rPr lang="en-US" sz="2400" dirty="0"/>
              <a:t>you like in the center</a:t>
            </a:r>
          </a:p>
          <a:p>
            <a:endParaRPr lang="en-US" sz="2800" dirty="0"/>
          </a:p>
          <a:p>
            <a:r>
              <a:rPr lang="en-US" sz="2800" dirty="0"/>
              <a:t>Create a NEW .</a:t>
            </a:r>
            <a:r>
              <a:rPr lang="en-US" sz="2800" dirty="0" err="1"/>
              <a:t>fxml</a:t>
            </a:r>
            <a:r>
              <a:rPr lang="en-US" sz="2800" dirty="0"/>
              <a:t> document</a:t>
            </a:r>
          </a:p>
          <a:p>
            <a:endParaRPr lang="en-US" sz="2800" dirty="0"/>
          </a:p>
          <a:p>
            <a:pPr marL="0" indent="0">
              <a:buNone/>
            </a:pPr>
            <a:r>
              <a:rPr lang="en-US" sz="2400" i="1" dirty="0">
                <a:solidFill>
                  <a:srgbClr val="0070C0"/>
                </a:solidFill>
              </a:rPr>
              <a:t>Make sure you point main to the new .</a:t>
            </a:r>
            <a:r>
              <a:rPr lang="en-US" sz="2400" i="1" dirty="0" err="1">
                <a:solidFill>
                  <a:srgbClr val="0070C0"/>
                </a:solidFill>
              </a:rPr>
              <a:t>fxml</a:t>
            </a:r>
            <a:r>
              <a:rPr lang="en-US" sz="2400" i="1" dirty="0">
                <a:solidFill>
                  <a:srgbClr val="0070C0"/>
                </a:solidFill>
              </a:rPr>
              <a:t> document so it will run the correct code! You’ll also need your .java file to use </a:t>
            </a:r>
            <a:r>
              <a:rPr lang="en-US" sz="2400" i="1" dirty="0" err="1">
                <a:solidFill>
                  <a:srgbClr val="0070C0"/>
                </a:solidFill>
              </a:rPr>
              <a:t>BorderPane</a:t>
            </a:r>
            <a:r>
              <a:rPr lang="en-US" sz="2400" i="1" dirty="0">
                <a:solidFill>
                  <a:srgbClr val="0070C0"/>
                </a:solidFill>
              </a:rPr>
              <a:t> instead of </a:t>
            </a:r>
            <a:r>
              <a:rPr lang="en-US" sz="2400" i="1" dirty="0" err="1">
                <a:solidFill>
                  <a:srgbClr val="0070C0"/>
                </a:solidFill>
              </a:rPr>
              <a:t>AnchorPane</a:t>
            </a:r>
            <a:r>
              <a:rPr lang="en-US" sz="2400" i="1" dirty="0">
                <a:solidFill>
                  <a:srgbClr val="0070C0"/>
                </a:solidFill>
              </a:rPr>
              <a:t>! (Replace all instances)</a:t>
            </a:r>
          </a:p>
        </p:txBody>
      </p:sp>
      <p:pic>
        <p:nvPicPr>
          <p:cNvPr id="5" name="Picture 4"/>
          <p:cNvPicPr>
            <a:picLocks noChangeAspect="1"/>
          </p:cNvPicPr>
          <p:nvPr/>
        </p:nvPicPr>
        <p:blipFill>
          <a:blip r:embed="rId2"/>
          <a:stretch>
            <a:fillRect/>
          </a:stretch>
        </p:blipFill>
        <p:spPr>
          <a:xfrm>
            <a:off x="5415885" y="2213798"/>
            <a:ext cx="3701347" cy="2712919"/>
          </a:xfrm>
          <a:prstGeom prst="rect">
            <a:avLst/>
          </a:prstGeom>
        </p:spPr>
      </p:pic>
    </p:spTree>
    <p:extLst>
      <p:ext uri="{BB962C8B-B14F-4D97-AF65-F5344CB8AC3E}">
        <p14:creationId xmlns:p14="http://schemas.microsoft.com/office/powerpoint/2010/main" val="36557146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Graphical GUI (Solution </a:t>
            </a:r>
            <a:r>
              <a:rPr lang="en-US" dirty="0" err="1"/>
              <a:t>pt</a:t>
            </a:r>
            <a:r>
              <a:rPr lang="en-US" dirty="0"/>
              <a:t> 1)</a:t>
            </a:r>
          </a:p>
        </p:txBody>
      </p:sp>
      <p:pic>
        <p:nvPicPr>
          <p:cNvPr id="7" name="Picture 6"/>
          <p:cNvPicPr>
            <a:picLocks noChangeAspect="1"/>
          </p:cNvPicPr>
          <p:nvPr/>
        </p:nvPicPr>
        <p:blipFill>
          <a:blip r:embed="rId2"/>
          <a:stretch>
            <a:fillRect/>
          </a:stretch>
        </p:blipFill>
        <p:spPr>
          <a:xfrm>
            <a:off x="99753" y="1886988"/>
            <a:ext cx="8211121" cy="4971011"/>
          </a:xfrm>
          <a:prstGeom prst="rect">
            <a:avLst/>
          </a:prstGeom>
          <a:ln>
            <a:noFill/>
          </a:ln>
          <a:effectLst>
            <a:outerShdw blurRad="190500" algn="tl" rotWithShape="0">
              <a:srgbClr val="000000">
                <a:alpha val="70000"/>
              </a:srgbClr>
            </a:outerShdw>
          </a:effectLst>
        </p:spPr>
      </p:pic>
      <p:pic>
        <p:nvPicPr>
          <p:cNvPr id="6" name="Picture 5"/>
          <p:cNvPicPr>
            <a:picLocks noChangeAspect="1"/>
          </p:cNvPicPr>
          <p:nvPr/>
        </p:nvPicPr>
        <p:blipFill>
          <a:blip r:embed="rId3"/>
          <a:stretch>
            <a:fillRect/>
          </a:stretch>
        </p:blipFill>
        <p:spPr>
          <a:xfrm>
            <a:off x="4505845" y="1629293"/>
            <a:ext cx="4438650" cy="2743200"/>
          </a:xfrm>
          <a:prstGeom prst="rect">
            <a:avLst/>
          </a:prstGeom>
        </p:spPr>
      </p:pic>
      <p:cxnSp>
        <p:nvCxnSpPr>
          <p:cNvPr id="9" name="Straight Connector 8"/>
          <p:cNvCxnSpPr/>
          <p:nvPr/>
        </p:nvCxnSpPr>
        <p:spPr>
          <a:xfrm flipV="1">
            <a:off x="2734887" y="3458095"/>
            <a:ext cx="1005840" cy="8313"/>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3740727" y="5935287"/>
            <a:ext cx="1005840" cy="8313"/>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V="1">
            <a:off x="1482436" y="5913120"/>
            <a:ext cx="1005840" cy="8313"/>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5877098" y="5029200"/>
            <a:ext cx="0" cy="490451"/>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476260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Graphical GUI (Solution </a:t>
            </a:r>
            <a:r>
              <a:rPr lang="en-US" dirty="0" err="1"/>
              <a:t>pt</a:t>
            </a:r>
            <a:r>
              <a:rPr lang="en-US" dirty="0"/>
              <a:t> 2)</a:t>
            </a:r>
          </a:p>
        </p:txBody>
      </p:sp>
      <p:pic>
        <p:nvPicPr>
          <p:cNvPr id="3" name="Picture 2"/>
          <p:cNvPicPr>
            <a:picLocks noChangeAspect="1"/>
          </p:cNvPicPr>
          <p:nvPr/>
        </p:nvPicPr>
        <p:blipFill>
          <a:blip r:embed="rId2"/>
          <a:stretch>
            <a:fillRect/>
          </a:stretch>
        </p:blipFill>
        <p:spPr>
          <a:xfrm>
            <a:off x="287430" y="1695796"/>
            <a:ext cx="8569140" cy="455325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5923073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JavaFX</a:t>
            </a:r>
          </a:p>
        </p:txBody>
      </p:sp>
      <p:sp>
        <p:nvSpPr>
          <p:cNvPr id="3" name="Content Placeholder 2"/>
          <p:cNvSpPr>
            <a:spLocks noGrp="1"/>
          </p:cNvSpPr>
          <p:nvPr>
            <p:ph idx="1"/>
          </p:nvPr>
        </p:nvSpPr>
        <p:spPr>
          <a:xfrm>
            <a:off x="457200" y="1417638"/>
            <a:ext cx="4265112" cy="5294049"/>
          </a:xfrm>
        </p:spPr>
        <p:txBody>
          <a:bodyPr>
            <a:normAutofit/>
          </a:bodyPr>
          <a:lstStyle/>
          <a:p>
            <a:pPr marL="514350" indent="-514350">
              <a:buFont typeface="+mj-lt"/>
              <a:buAutoNum type="arabicPeriod"/>
            </a:pPr>
            <a:r>
              <a:rPr lang="en-US" dirty="0"/>
              <a:t>Open Eclipse</a:t>
            </a:r>
          </a:p>
          <a:p>
            <a:pPr marL="514350" indent="-514350">
              <a:buFont typeface="+mj-lt"/>
              <a:buAutoNum type="arabicPeriod"/>
            </a:pPr>
            <a:endParaRPr lang="en-US" dirty="0"/>
          </a:p>
          <a:p>
            <a:pPr marL="514350" indent="-514350">
              <a:buFont typeface="+mj-lt"/>
              <a:buAutoNum type="arabicPeriod"/>
            </a:pPr>
            <a:r>
              <a:rPr lang="en-US" dirty="0"/>
              <a:t>Click on </a:t>
            </a:r>
            <a:r>
              <a:rPr lang="en-US" b="1" dirty="0"/>
              <a:t>Help</a:t>
            </a:r>
            <a:r>
              <a:rPr lang="en-US" dirty="0"/>
              <a:t> in the toolbar</a:t>
            </a:r>
          </a:p>
          <a:p>
            <a:pPr marL="514350" indent="-514350">
              <a:buFont typeface="+mj-lt"/>
              <a:buAutoNum type="arabicPeriod"/>
            </a:pPr>
            <a:endParaRPr lang="en-US" dirty="0"/>
          </a:p>
          <a:p>
            <a:pPr marL="514350" indent="-514350">
              <a:buFont typeface="+mj-lt"/>
              <a:buAutoNum type="arabicPeriod"/>
            </a:pPr>
            <a:r>
              <a:rPr lang="en-US" dirty="0"/>
              <a:t>Select </a:t>
            </a:r>
            <a:r>
              <a:rPr lang="en-US" b="1" dirty="0"/>
              <a:t>Install New Software</a:t>
            </a:r>
          </a:p>
        </p:txBody>
      </p:sp>
      <p:pic>
        <p:nvPicPr>
          <p:cNvPr id="5" name="Picture 4"/>
          <p:cNvPicPr>
            <a:picLocks noChangeAspect="1"/>
          </p:cNvPicPr>
          <p:nvPr/>
        </p:nvPicPr>
        <p:blipFill>
          <a:blip r:embed="rId2"/>
          <a:stretch>
            <a:fillRect/>
          </a:stretch>
        </p:blipFill>
        <p:spPr>
          <a:xfrm>
            <a:off x="4924050" y="2560638"/>
            <a:ext cx="4036986" cy="4102274"/>
          </a:xfrm>
          <a:prstGeom prst="rect">
            <a:avLst/>
          </a:prstGeom>
        </p:spPr>
      </p:pic>
      <p:cxnSp>
        <p:nvCxnSpPr>
          <p:cNvPr id="7" name="Straight Arrow Connector 6"/>
          <p:cNvCxnSpPr/>
          <p:nvPr/>
        </p:nvCxnSpPr>
        <p:spPr>
          <a:xfrm>
            <a:off x="3042458" y="4937760"/>
            <a:ext cx="2494046" cy="1262624"/>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862463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Graphical GUI (Solution </a:t>
            </a:r>
            <a:r>
              <a:rPr lang="en-US" dirty="0" err="1"/>
              <a:t>pt</a:t>
            </a:r>
            <a:r>
              <a:rPr lang="en-US" dirty="0"/>
              <a:t> 3)</a:t>
            </a:r>
          </a:p>
        </p:txBody>
      </p:sp>
      <p:pic>
        <p:nvPicPr>
          <p:cNvPr id="4" name="Picture 3"/>
          <p:cNvPicPr>
            <a:picLocks noChangeAspect="1"/>
          </p:cNvPicPr>
          <p:nvPr/>
        </p:nvPicPr>
        <p:blipFill>
          <a:blip r:embed="rId2"/>
          <a:stretch>
            <a:fillRect/>
          </a:stretch>
        </p:blipFill>
        <p:spPr>
          <a:xfrm>
            <a:off x="428105" y="1702786"/>
            <a:ext cx="8287789" cy="479578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0461940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p:cNvSpPr txBox="1">
            <a:spLocks/>
          </p:cNvSpPr>
          <p:nvPr/>
        </p:nvSpPr>
        <p:spPr>
          <a:xfrm>
            <a:off x="457200" y="2802767"/>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rgbClr val="FFFFFF"/>
                </a:solidFill>
                <a:latin typeface="Cambria"/>
                <a:ea typeface="+mj-ea"/>
                <a:cs typeface="Cambria"/>
              </a:defRPr>
            </a:lvl1pPr>
          </a:lstStyle>
          <a:p>
            <a:r>
              <a:rPr lang="en-US"/>
              <a:t>Questions?</a:t>
            </a:r>
            <a:endParaRPr lang="en-US" dirty="0"/>
          </a:p>
        </p:txBody>
      </p:sp>
    </p:spTree>
    <p:extLst>
      <p:ext uri="{BB962C8B-B14F-4D97-AF65-F5344CB8AC3E}">
        <p14:creationId xmlns:p14="http://schemas.microsoft.com/office/powerpoint/2010/main" val="707176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JavaFX</a:t>
            </a:r>
          </a:p>
        </p:txBody>
      </p:sp>
      <p:sp>
        <p:nvSpPr>
          <p:cNvPr id="3" name="Content Placeholder 2"/>
          <p:cNvSpPr>
            <a:spLocks noGrp="1"/>
          </p:cNvSpPr>
          <p:nvPr>
            <p:ph idx="1"/>
          </p:nvPr>
        </p:nvSpPr>
        <p:spPr>
          <a:xfrm>
            <a:off x="0" y="1600200"/>
            <a:ext cx="2906038" cy="5111487"/>
          </a:xfrm>
        </p:spPr>
        <p:txBody>
          <a:bodyPr>
            <a:normAutofit/>
          </a:bodyPr>
          <a:lstStyle/>
          <a:p>
            <a:r>
              <a:rPr lang="en-US" sz="2400" dirty="0"/>
              <a:t>Select "Oxygen - </a:t>
            </a:r>
            <a:r>
              <a:rPr lang="en-US" sz="2400" dirty="0">
                <a:hlinkClick r:id="rId2"/>
              </a:rPr>
              <a:t>http://download.eclipse.org/releases/oxygen</a:t>
            </a:r>
            <a:r>
              <a:rPr lang="en-US" sz="2400" dirty="0"/>
              <a:t>" from the dropdown </a:t>
            </a:r>
          </a:p>
        </p:txBody>
      </p:sp>
      <p:pic>
        <p:nvPicPr>
          <p:cNvPr id="4" name="Picture 3"/>
          <p:cNvPicPr>
            <a:picLocks noChangeAspect="1"/>
          </p:cNvPicPr>
          <p:nvPr/>
        </p:nvPicPr>
        <p:blipFill>
          <a:blip r:embed="rId3"/>
          <a:stretch>
            <a:fillRect/>
          </a:stretch>
        </p:blipFill>
        <p:spPr>
          <a:xfrm>
            <a:off x="2995976" y="1716065"/>
            <a:ext cx="6039500" cy="4665945"/>
          </a:xfrm>
          <a:prstGeom prst="rect">
            <a:avLst/>
          </a:prstGeom>
        </p:spPr>
      </p:pic>
      <p:cxnSp>
        <p:nvCxnSpPr>
          <p:cNvPr id="5" name="Straight Arrow Connector 4"/>
          <p:cNvCxnSpPr/>
          <p:nvPr/>
        </p:nvCxnSpPr>
        <p:spPr>
          <a:xfrm flipV="1">
            <a:off x="2410691" y="2618509"/>
            <a:ext cx="5087389" cy="656706"/>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95070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JavaFX</a:t>
            </a:r>
          </a:p>
        </p:txBody>
      </p:sp>
      <p:sp>
        <p:nvSpPr>
          <p:cNvPr id="3" name="Content Placeholder 2"/>
          <p:cNvSpPr>
            <a:spLocks noGrp="1"/>
          </p:cNvSpPr>
          <p:nvPr>
            <p:ph idx="1"/>
          </p:nvPr>
        </p:nvSpPr>
        <p:spPr>
          <a:xfrm>
            <a:off x="0" y="1600200"/>
            <a:ext cx="2906038" cy="5111487"/>
          </a:xfrm>
        </p:spPr>
        <p:txBody>
          <a:bodyPr>
            <a:normAutofit/>
          </a:bodyPr>
          <a:lstStyle/>
          <a:p>
            <a:r>
              <a:rPr lang="en-US" sz="2400" dirty="0"/>
              <a:t>Type </a:t>
            </a:r>
            <a:r>
              <a:rPr lang="en-US" sz="2400" b="1" dirty="0" err="1"/>
              <a:t>fx</a:t>
            </a:r>
            <a:r>
              <a:rPr lang="en-US" sz="2400" dirty="0"/>
              <a:t> in the </a:t>
            </a:r>
            <a:r>
              <a:rPr lang="en-US" sz="2400" i="1" dirty="0"/>
              <a:t>type filter text </a:t>
            </a:r>
            <a:br>
              <a:rPr lang="en-US" sz="2400" i="1" dirty="0"/>
            </a:br>
            <a:r>
              <a:rPr lang="en-US" sz="2400" dirty="0" err="1"/>
              <a:t>text</a:t>
            </a:r>
            <a:r>
              <a:rPr lang="en-US" sz="2400" dirty="0"/>
              <a:t> box</a:t>
            </a:r>
          </a:p>
          <a:p>
            <a:endParaRPr lang="en-US" sz="2400" dirty="0"/>
          </a:p>
          <a:p>
            <a:r>
              <a:rPr lang="en-US" sz="2400" dirty="0"/>
              <a:t>You will get an option to select </a:t>
            </a:r>
            <a:r>
              <a:rPr lang="en-US" sz="2400" b="1" dirty="0">
                <a:solidFill>
                  <a:srgbClr val="002060"/>
                </a:solidFill>
              </a:rPr>
              <a:t>e(</a:t>
            </a:r>
            <a:r>
              <a:rPr lang="en-US" sz="2400" b="1" dirty="0" err="1">
                <a:solidFill>
                  <a:srgbClr val="002060"/>
                </a:solidFill>
              </a:rPr>
              <a:t>fx</a:t>
            </a:r>
            <a:r>
              <a:rPr lang="en-US" sz="2400" b="1" dirty="0">
                <a:solidFill>
                  <a:srgbClr val="002060"/>
                </a:solidFill>
              </a:rPr>
              <a:t>)</a:t>
            </a:r>
            <a:r>
              <a:rPr lang="en-US" sz="2400" b="1" dirty="0" err="1">
                <a:solidFill>
                  <a:srgbClr val="002060"/>
                </a:solidFill>
              </a:rPr>
              <a:t>clipse</a:t>
            </a:r>
            <a:r>
              <a:rPr lang="en-US" sz="2400" b="1" dirty="0"/>
              <a:t> </a:t>
            </a:r>
            <a:r>
              <a:rPr lang="en-US" sz="2400" dirty="0"/>
              <a:t>in the big selection box.</a:t>
            </a:r>
          </a:p>
          <a:p>
            <a:endParaRPr lang="en-US" sz="2400" dirty="0"/>
          </a:p>
          <a:p>
            <a:r>
              <a:rPr lang="en-US" sz="2400" dirty="0"/>
              <a:t>Select </a:t>
            </a:r>
            <a:r>
              <a:rPr lang="en-US" sz="2400" b="1" dirty="0"/>
              <a:t>Finish </a:t>
            </a:r>
            <a:endParaRPr lang="en-US" sz="2400" dirty="0"/>
          </a:p>
        </p:txBody>
      </p:sp>
      <p:pic>
        <p:nvPicPr>
          <p:cNvPr id="4" name="Picture 3"/>
          <p:cNvPicPr>
            <a:picLocks noChangeAspect="1"/>
          </p:cNvPicPr>
          <p:nvPr/>
        </p:nvPicPr>
        <p:blipFill>
          <a:blip r:embed="rId2"/>
          <a:stretch>
            <a:fillRect/>
          </a:stretch>
        </p:blipFill>
        <p:spPr>
          <a:xfrm>
            <a:off x="2995976" y="1716065"/>
            <a:ext cx="6039500" cy="4665945"/>
          </a:xfrm>
          <a:prstGeom prst="rect">
            <a:avLst/>
          </a:prstGeom>
        </p:spPr>
      </p:pic>
      <p:cxnSp>
        <p:nvCxnSpPr>
          <p:cNvPr id="7" name="Straight Arrow Connector 6"/>
          <p:cNvCxnSpPr/>
          <p:nvPr/>
        </p:nvCxnSpPr>
        <p:spPr>
          <a:xfrm>
            <a:off x="2211185" y="2019993"/>
            <a:ext cx="872837" cy="764771"/>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V="1">
            <a:off x="2269375" y="3483033"/>
            <a:ext cx="814647" cy="457200"/>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a:off x="2136360" y="5829993"/>
            <a:ext cx="6350935" cy="379614"/>
          </a:xfrm>
          <a:prstGeom prst="straightConnector1">
            <a:avLst/>
          </a:prstGeom>
          <a:ln w="5715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0159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JavaFX</a:t>
            </a:r>
          </a:p>
        </p:txBody>
      </p:sp>
      <p:sp>
        <p:nvSpPr>
          <p:cNvPr id="3" name="Content Placeholder 2"/>
          <p:cNvSpPr>
            <a:spLocks noGrp="1"/>
          </p:cNvSpPr>
          <p:nvPr>
            <p:ph idx="1"/>
          </p:nvPr>
        </p:nvSpPr>
        <p:spPr/>
        <p:txBody>
          <a:bodyPr/>
          <a:lstStyle/>
          <a:p>
            <a:r>
              <a:rPr lang="en-US" dirty="0"/>
              <a:t>It might ask you to accept the terms and conditions for using </a:t>
            </a:r>
            <a:r>
              <a:rPr lang="en-US" b="1" dirty="0">
                <a:solidFill>
                  <a:srgbClr val="002060"/>
                </a:solidFill>
              </a:rPr>
              <a:t>e(</a:t>
            </a:r>
            <a:r>
              <a:rPr lang="en-US" b="1" dirty="0" err="1">
                <a:solidFill>
                  <a:srgbClr val="002060"/>
                </a:solidFill>
              </a:rPr>
              <a:t>fx</a:t>
            </a:r>
            <a:r>
              <a:rPr lang="en-US" b="1" dirty="0">
                <a:solidFill>
                  <a:srgbClr val="002060"/>
                </a:solidFill>
              </a:rPr>
              <a:t>)</a:t>
            </a:r>
            <a:r>
              <a:rPr lang="en-US" b="1" dirty="0" err="1">
                <a:solidFill>
                  <a:srgbClr val="002060"/>
                </a:solidFill>
              </a:rPr>
              <a:t>clipse</a:t>
            </a:r>
            <a:r>
              <a:rPr lang="en-US" b="1" dirty="0">
                <a:solidFill>
                  <a:srgbClr val="002060"/>
                </a:solidFill>
              </a:rPr>
              <a:t> </a:t>
            </a:r>
            <a:r>
              <a:rPr lang="en-US" dirty="0"/>
              <a:t>which you can accept, this will install the required dependencies for </a:t>
            </a:r>
            <a:r>
              <a:rPr lang="en-US" b="1" dirty="0"/>
              <a:t>JavaFX</a:t>
            </a:r>
            <a:br>
              <a:rPr lang="en-US" b="1" dirty="0"/>
            </a:br>
            <a:endParaRPr lang="en-US" dirty="0"/>
          </a:p>
          <a:p>
            <a:r>
              <a:rPr lang="en-US" dirty="0"/>
              <a:t>Eclipse will restart once </a:t>
            </a:r>
            <a:r>
              <a:rPr lang="en-US" b="1" dirty="0"/>
              <a:t>JavaFX</a:t>
            </a:r>
            <a:r>
              <a:rPr lang="en-US" dirty="0"/>
              <a:t> is installed.</a:t>
            </a:r>
          </a:p>
          <a:p>
            <a:endParaRPr lang="en-US" dirty="0"/>
          </a:p>
        </p:txBody>
      </p:sp>
    </p:spTree>
    <p:extLst>
      <p:ext uri="{BB962C8B-B14F-4D97-AF65-F5344CB8AC3E}">
        <p14:creationId xmlns:p14="http://schemas.microsoft.com/office/powerpoint/2010/main" val="480203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 Scene Builder</a:t>
            </a:r>
          </a:p>
        </p:txBody>
      </p:sp>
      <p:sp>
        <p:nvSpPr>
          <p:cNvPr id="3" name="Content Placeholder 2"/>
          <p:cNvSpPr>
            <a:spLocks noGrp="1"/>
          </p:cNvSpPr>
          <p:nvPr>
            <p:ph idx="1"/>
          </p:nvPr>
        </p:nvSpPr>
        <p:spPr>
          <a:xfrm>
            <a:off x="0" y="1600200"/>
            <a:ext cx="9002684" cy="5111487"/>
          </a:xfrm>
        </p:spPr>
        <p:txBody>
          <a:bodyPr>
            <a:normAutofit/>
          </a:bodyPr>
          <a:lstStyle/>
          <a:p>
            <a:r>
              <a:rPr lang="en-US" sz="2000" dirty="0"/>
              <a:t>Go to: </a:t>
            </a:r>
            <a:r>
              <a:rPr lang="en-US" sz="2400" dirty="0">
                <a:hlinkClick r:id="rId2"/>
              </a:rPr>
              <a:t>http://gluonhq.com/products/scene-builder/#download</a:t>
            </a:r>
            <a:endParaRPr lang="en-US" sz="2400" dirty="0"/>
          </a:p>
          <a:p>
            <a:endParaRPr lang="en-US" sz="2000" dirty="0"/>
          </a:p>
          <a:p>
            <a:r>
              <a:rPr lang="en-US" sz="2000" dirty="0"/>
              <a:t>Find the </a:t>
            </a:r>
            <a:r>
              <a:rPr lang="en-US" sz="2000" b="1" dirty="0"/>
              <a:t>x64</a:t>
            </a:r>
            <a:r>
              <a:rPr lang="en-US" sz="2000" dirty="0"/>
              <a:t> file (for Windows) or the appropriate Mac or Linux file.</a:t>
            </a:r>
          </a:p>
          <a:p>
            <a:endParaRPr lang="en-US" sz="2000" dirty="0"/>
          </a:p>
          <a:p>
            <a:r>
              <a:rPr lang="en-US" sz="2000" dirty="0"/>
              <a:t>Click on the </a:t>
            </a:r>
            <a:r>
              <a:rPr lang="en-US" sz="2000" b="1" dirty="0"/>
              <a:t>Download</a:t>
            </a:r>
            <a:r>
              <a:rPr lang="en-US" sz="2000" dirty="0"/>
              <a:t> </a:t>
            </a:r>
            <a:br>
              <a:rPr lang="en-US" sz="2000" dirty="0"/>
            </a:br>
            <a:r>
              <a:rPr lang="en-US" sz="2000" dirty="0"/>
              <a:t>button, then install the</a:t>
            </a:r>
            <a:br>
              <a:rPr lang="en-US" sz="2000" dirty="0"/>
            </a:br>
            <a:r>
              <a:rPr lang="en-US" sz="2000" dirty="0"/>
              <a:t>file.</a:t>
            </a:r>
          </a:p>
        </p:txBody>
      </p:sp>
      <p:pic>
        <p:nvPicPr>
          <p:cNvPr id="4" name="Picture 3"/>
          <p:cNvPicPr>
            <a:picLocks noChangeAspect="1"/>
          </p:cNvPicPr>
          <p:nvPr/>
        </p:nvPicPr>
        <p:blipFill>
          <a:blip r:embed="rId3"/>
          <a:stretch>
            <a:fillRect/>
          </a:stretch>
        </p:blipFill>
        <p:spPr>
          <a:xfrm>
            <a:off x="3570551" y="3117273"/>
            <a:ext cx="5232628" cy="341304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16142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Please Note!</a:t>
            </a:r>
          </a:p>
        </p:txBody>
      </p:sp>
      <p:sp>
        <p:nvSpPr>
          <p:cNvPr id="3" name="Content Placeholder 2"/>
          <p:cNvSpPr>
            <a:spLocks noGrp="1"/>
          </p:cNvSpPr>
          <p:nvPr>
            <p:ph idx="1"/>
          </p:nvPr>
        </p:nvSpPr>
        <p:spPr/>
        <p:txBody>
          <a:bodyPr/>
          <a:lstStyle/>
          <a:p>
            <a:r>
              <a:rPr lang="en-US" dirty="0"/>
              <a:t>Installing </a:t>
            </a:r>
            <a:r>
              <a:rPr lang="en-US" b="1" dirty="0"/>
              <a:t>JavaFX</a:t>
            </a:r>
            <a:r>
              <a:rPr lang="en-US" dirty="0"/>
              <a:t> and </a:t>
            </a:r>
            <a:r>
              <a:rPr lang="en-US" b="1" dirty="0" err="1"/>
              <a:t>SceneBuilder</a:t>
            </a:r>
            <a:r>
              <a:rPr lang="en-US" dirty="0"/>
              <a:t> will take you a few minutes.</a:t>
            </a:r>
          </a:p>
          <a:p>
            <a:endParaRPr lang="en-US" dirty="0"/>
          </a:p>
          <a:p>
            <a:r>
              <a:rPr lang="en-US" dirty="0"/>
              <a:t>If you are working on lab machines, do this at the beginning of each lecture.</a:t>
            </a:r>
          </a:p>
          <a:p>
            <a:endParaRPr lang="en-US" dirty="0"/>
          </a:p>
          <a:p>
            <a:r>
              <a:rPr lang="en-US" dirty="0"/>
              <a:t>If you are working on your own machine, you only have to do this once.</a:t>
            </a:r>
          </a:p>
        </p:txBody>
      </p:sp>
    </p:spTree>
    <p:extLst>
      <p:ext uri="{BB962C8B-B14F-4D97-AF65-F5344CB8AC3E}">
        <p14:creationId xmlns:p14="http://schemas.microsoft.com/office/powerpoint/2010/main" val="3053639889"/>
      </p:ext>
    </p:extLst>
  </p:cSld>
  <p:clrMapOvr>
    <a:masterClrMapping/>
  </p:clrMapOvr>
</p:sld>
</file>

<file path=ppt/theme/theme1.xml><?xml version="1.0" encoding="utf-8"?>
<a:theme xmlns:a="http://schemas.openxmlformats.org/drawingml/2006/main" name="Information-Infrastructure">
  <a:themeElements>
    <a:clrScheme name="Story">
      <a:dk1>
        <a:sysClr val="windowText" lastClr="000000"/>
      </a:dk1>
      <a:lt1>
        <a:sysClr val="window" lastClr="FFFFFF"/>
      </a:lt1>
      <a:dk2>
        <a:srgbClr val="212121"/>
      </a:dk2>
      <a:lt2>
        <a:srgbClr val="CDD4D7"/>
      </a:lt2>
      <a:accent1>
        <a:srgbClr val="1D86CD"/>
      </a:accent1>
      <a:accent2>
        <a:srgbClr val="732E9A"/>
      </a:accent2>
      <a:accent3>
        <a:srgbClr val="B50B1B"/>
      </a:accent3>
      <a:accent4>
        <a:srgbClr val="E8950E"/>
      </a:accent4>
      <a:accent5>
        <a:srgbClr val="55992B"/>
      </a:accent5>
      <a:accent6>
        <a:srgbClr val="2C9C89"/>
      </a:accent6>
      <a:hlink>
        <a:srgbClr val="EC4D4D"/>
      </a:hlink>
      <a:folHlink>
        <a:srgbClr val="F8CE8A"/>
      </a:folHlink>
    </a:clrScheme>
    <a:fontScheme name="Civic">
      <a:majorFont>
        <a:latin typeface="Georgia"/>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华文新魏"/>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a:latin typeface="Calibri"/>
            <a:cs typeface="Calibri"/>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Information-Infrastructure.potx</Template>
  <TotalTime>9218</TotalTime>
  <Words>949</Words>
  <Application>Microsoft Office PowerPoint</Application>
  <PresentationFormat>On-screen Show (4:3)</PresentationFormat>
  <Paragraphs>208</Paragraphs>
  <Slides>41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Cambria</vt:lpstr>
      <vt:lpstr>Georgia</vt:lpstr>
      <vt:lpstr>Wingdings</vt:lpstr>
      <vt:lpstr>Information-Infrastructure</vt:lpstr>
      <vt:lpstr>I400 – Application Development in Java</vt:lpstr>
      <vt:lpstr>Today</vt:lpstr>
      <vt:lpstr>Issue</vt:lpstr>
      <vt:lpstr>Installing JavaFX</vt:lpstr>
      <vt:lpstr>Installing JavaFX</vt:lpstr>
      <vt:lpstr>Installing JavaFX</vt:lpstr>
      <vt:lpstr>Installing JavaFX</vt:lpstr>
      <vt:lpstr>Install Scene Builder</vt:lpstr>
      <vt:lpstr>Please Note!</vt:lpstr>
      <vt:lpstr>Set Path for Scene Builder</vt:lpstr>
      <vt:lpstr>Set Path for Scene Builder</vt:lpstr>
      <vt:lpstr>Create a New Java FXML Project</vt:lpstr>
      <vt:lpstr>Create a New Java FXML Project</vt:lpstr>
      <vt:lpstr>Name Your Project</vt:lpstr>
      <vt:lpstr>Main.java of FXML project</vt:lpstr>
      <vt:lpstr>Main.java of FXML project</vt:lpstr>
      <vt:lpstr>Create a New FXML Document</vt:lpstr>
      <vt:lpstr>Give the FXML Document a Name</vt:lpstr>
      <vt:lpstr>Look at Sample.fxml</vt:lpstr>
      <vt:lpstr>Look at Sample.fxml</vt:lpstr>
      <vt:lpstr>Open Sample.fxml with SceneBuilder</vt:lpstr>
      <vt:lpstr>Scene Builder</vt:lpstr>
      <vt:lpstr>Size of Anchor Pane</vt:lpstr>
      <vt:lpstr>Add a Button</vt:lpstr>
      <vt:lpstr>Add a Button</vt:lpstr>
      <vt:lpstr>Back to .fxml in Eclipse…</vt:lpstr>
      <vt:lpstr>Load fxml into Java</vt:lpstr>
      <vt:lpstr>Run the Program</vt:lpstr>
      <vt:lpstr>GUI Controls</vt:lpstr>
      <vt:lpstr>Control Properties</vt:lpstr>
      <vt:lpstr>Create a GUI (Group Work)</vt:lpstr>
      <vt:lpstr>Create a GUI (Solution)</vt:lpstr>
      <vt:lpstr>FXML</vt:lpstr>
      <vt:lpstr>Layouts</vt:lpstr>
      <vt:lpstr>Layouts</vt:lpstr>
      <vt:lpstr>Nested Layouts</vt:lpstr>
      <vt:lpstr>Graphical GUI (Group Work)</vt:lpstr>
      <vt:lpstr>Graphical GUI (Solution pt 1)</vt:lpstr>
      <vt:lpstr>Graphical GUI (Solution pt 2)</vt:lpstr>
      <vt:lpstr>Graphical GUI (Solution pt 3)</vt:lpstr>
      <vt:lpstr>PowerPoint Presentation</vt:lpstr>
    </vt:vector>
  </TitlesOfParts>
  <Company>Indiana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I400 Slides</dc:title>
  <dc:creator>J Duncan</dc:creator>
  <cp:lastModifiedBy>Duncan, J</cp:lastModifiedBy>
  <cp:revision>273</cp:revision>
  <cp:lastPrinted>2017-09-14T11:26:14Z</cp:lastPrinted>
  <dcterms:created xsi:type="dcterms:W3CDTF">2015-12-29T00:29:41Z</dcterms:created>
  <dcterms:modified xsi:type="dcterms:W3CDTF">2018-02-05T00:59:53Z</dcterms:modified>
</cp:coreProperties>
</file>

<file path=docProps/thumbnail.jpeg>
</file>